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50" r:id="rId2"/>
    <p:sldId id="354" r:id="rId3"/>
    <p:sldId id="351" r:id="rId4"/>
    <p:sldId id="429" r:id="rId5"/>
    <p:sldId id="400" r:id="rId6"/>
    <p:sldId id="378" r:id="rId7"/>
    <p:sldId id="441" r:id="rId8"/>
    <p:sldId id="443" r:id="rId9"/>
    <p:sldId id="446" r:id="rId10"/>
    <p:sldId id="445" r:id="rId11"/>
    <p:sldId id="444" r:id="rId12"/>
    <p:sldId id="409" r:id="rId13"/>
    <p:sldId id="413" r:id="rId14"/>
    <p:sldId id="442" r:id="rId15"/>
  </p:sldIdLst>
  <p:sldSz cx="20104100" cy="11309350"/>
  <p:notesSz cx="20104100" cy="1130935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6F6"/>
    <a:srgbClr val="F5F3F4"/>
    <a:srgbClr val="ED3125"/>
    <a:srgbClr val="F78F67"/>
    <a:srgbClr val="FABE65"/>
    <a:srgbClr val="6AC1CA"/>
    <a:srgbClr val="1EB1C0"/>
    <a:srgbClr val="BFDA78"/>
    <a:srgbClr val="F69068"/>
    <a:srgbClr val="EE57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62" autoAdjust="0"/>
    <p:restoredTop sz="90385" autoAdjust="0"/>
  </p:normalViewPr>
  <p:slideViewPr>
    <p:cSldViewPr>
      <p:cViewPr varScale="1">
        <p:scale>
          <a:sx n="48" d="100"/>
          <a:sy n="48" d="100"/>
        </p:scale>
        <p:origin x="1114" y="7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51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51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F81B45-59BF-4A9A-A695-DA97502D3366}" type="datetimeFigureOut">
              <a:rPr lang="tr-TR" smtClean="0"/>
              <a:pPr/>
              <a:t>11.08.2020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281738" y="847725"/>
            <a:ext cx="7540625" cy="4241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2009775" y="5372100"/>
            <a:ext cx="16084550" cy="5089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51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51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D5AA0A-29EC-47D2-BBDF-4F3E0EB284C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1661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31E60B-7109-4994-A11C-CCAB37EF8269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58544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5AA0A-29EC-47D2-BBDF-4F3E0EB284CF}" type="slidenum">
              <a:rPr lang="tr-TR" smtClean="0"/>
              <a:pPr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46842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31E60B-7109-4994-A11C-CCAB37EF8269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68766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31E60B-7109-4994-A11C-CCAB37EF8269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407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5AA0A-29EC-47D2-BBDF-4F3E0EB284CF}" type="slidenum">
              <a:rPr lang="tr-TR" smtClean="0"/>
              <a:pPr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3781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31E60B-7109-4994-A11C-CCAB37EF8269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2619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31E60B-7109-4994-A11C-CCAB37EF8269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167712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31E60B-7109-4994-A11C-CCAB37EF8269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91984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31E60B-7109-4994-A11C-CCAB37EF8269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86059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31E60B-7109-4994-A11C-CCAB37EF8269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33890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31E60B-7109-4994-A11C-CCAB37EF8269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36308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0105511" cy="113093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0105511" cy="11309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058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66" r:id="rId4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35.pn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11" Type="http://schemas.openxmlformats.org/officeDocument/2006/relationships/image" Target="../media/image33.png"/><Relationship Id="rId5" Type="http://schemas.openxmlformats.org/officeDocument/2006/relationships/image" Target="../media/image29.png"/><Relationship Id="rId10" Type="http://schemas.openxmlformats.org/officeDocument/2006/relationships/image" Target="../media/image32.png"/><Relationship Id="rId4" Type="http://schemas.openxmlformats.org/officeDocument/2006/relationships/image" Target="../media/image28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morhipo.co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13" Type="http://schemas.openxmlformats.org/officeDocument/2006/relationships/image" Target="../media/image52.jpeg"/><Relationship Id="rId18" Type="http://schemas.openxmlformats.org/officeDocument/2006/relationships/image" Target="../media/image57.jpeg"/><Relationship Id="rId3" Type="http://schemas.openxmlformats.org/officeDocument/2006/relationships/image" Target="../media/image42.jpeg"/><Relationship Id="rId21" Type="http://schemas.openxmlformats.org/officeDocument/2006/relationships/image" Target="../media/image60.png"/><Relationship Id="rId7" Type="http://schemas.openxmlformats.org/officeDocument/2006/relationships/image" Target="../media/image46.jpeg"/><Relationship Id="rId12" Type="http://schemas.openxmlformats.org/officeDocument/2006/relationships/image" Target="../media/image51.jpeg"/><Relationship Id="rId17" Type="http://schemas.openxmlformats.org/officeDocument/2006/relationships/image" Target="../media/image56.jpe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55.png"/><Relationship Id="rId20" Type="http://schemas.openxmlformats.org/officeDocument/2006/relationships/image" Target="../media/image5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png"/><Relationship Id="rId11" Type="http://schemas.openxmlformats.org/officeDocument/2006/relationships/image" Target="../media/image50.jpeg"/><Relationship Id="rId5" Type="http://schemas.openxmlformats.org/officeDocument/2006/relationships/image" Target="../media/image44.png"/><Relationship Id="rId15" Type="http://schemas.openxmlformats.org/officeDocument/2006/relationships/image" Target="../media/image54.png"/><Relationship Id="rId10" Type="http://schemas.openxmlformats.org/officeDocument/2006/relationships/image" Target="../media/image49.jpeg"/><Relationship Id="rId19" Type="http://schemas.openxmlformats.org/officeDocument/2006/relationships/image" Target="../media/image58.jpe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/>
          </p:cNvSpPr>
          <p:nvPr/>
        </p:nvSpPr>
        <p:spPr bwMode="auto">
          <a:xfrm>
            <a:off x="1441450" y="2835276"/>
            <a:ext cx="3733801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algn="ctr">
              <a:defRPr/>
            </a:pPr>
            <a:r>
              <a:rPr lang="tr-TR" altLang="tr-TR" sz="4000" b="1" dirty="0">
                <a:solidFill>
                  <a:schemeClr val="bg1"/>
                </a:solidFill>
                <a:latin typeface="+mj-lt"/>
                <a:sym typeface="Poppins Medium"/>
              </a:rPr>
              <a:t>OPTİK KART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5556250" y="3597275"/>
            <a:ext cx="132588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defRPr/>
            </a:pPr>
            <a:r>
              <a:rPr lang="en-GB" sz="4800" b="1" dirty="0" err="1">
                <a:latin typeface="+mj-lt"/>
              </a:rPr>
              <a:t>Optik</a:t>
            </a:r>
            <a:r>
              <a:rPr lang="en-GB" sz="4800" b="1" dirty="0">
                <a:latin typeface="+mj-lt"/>
              </a:rPr>
              <a:t> Kart</a:t>
            </a:r>
            <a:r>
              <a:rPr lang="en-GB" sz="4800" dirty="0">
                <a:latin typeface="+mj-lt"/>
              </a:rPr>
              <a:t>, </a:t>
            </a:r>
            <a:r>
              <a:rPr lang="en-GB" sz="4800" dirty="0" err="1">
                <a:latin typeface="+mj-lt"/>
              </a:rPr>
              <a:t>birlik</a:t>
            </a:r>
            <a:r>
              <a:rPr lang="en-GB" sz="4800" dirty="0">
                <a:latin typeface="+mj-lt"/>
              </a:rPr>
              <a:t> </a:t>
            </a:r>
            <a:r>
              <a:rPr lang="en-GB" sz="4800" dirty="0" err="1">
                <a:latin typeface="+mj-lt"/>
              </a:rPr>
              <a:t>üyesi</a:t>
            </a:r>
            <a:r>
              <a:rPr lang="en-GB" sz="4800" dirty="0">
                <a:latin typeface="+mj-lt"/>
              </a:rPr>
              <a:t> </a:t>
            </a:r>
            <a:r>
              <a:rPr lang="en-GB" sz="4800" dirty="0" err="1">
                <a:latin typeface="+mj-lt"/>
              </a:rPr>
              <a:t>optisyenler</a:t>
            </a:r>
            <a:r>
              <a:rPr lang="en-GB" sz="4800" dirty="0">
                <a:latin typeface="+mj-lt"/>
              </a:rPr>
              <a:t> </a:t>
            </a:r>
            <a:r>
              <a:rPr lang="en-GB" sz="4800" dirty="0" err="1">
                <a:latin typeface="+mj-lt"/>
              </a:rPr>
              <a:t>için</a:t>
            </a:r>
            <a:r>
              <a:rPr lang="en-GB" sz="4800" dirty="0">
                <a:latin typeface="+mj-lt"/>
              </a:rPr>
              <a:t> </a:t>
            </a:r>
            <a:r>
              <a:rPr lang="tr-TR" sz="4800" dirty="0">
                <a:latin typeface="+mj-lt"/>
              </a:rPr>
              <a:t>ortak satın alma avantajları, günlük hayatta ihtiyaç duyulan giderlerde indirim fırsatları, kişiye özel kampanyalar ve her platformda mesleki bilinirliği ön plana çıkaran bir </a:t>
            </a:r>
            <a:r>
              <a:rPr lang="tr-TR" sz="4800" dirty="0" err="1">
                <a:latin typeface="+mj-lt"/>
              </a:rPr>
              <a:t>loyalty</a:t>
            </a:r>
            <a:r>
              <a:rPr lang="tr-TR" sz="4800" dirty="0">
                <a:latin typeface="+mj-lt"/>
              </a:rPr>
              <a:t> programıdır.</a:t>
            </a:r>
          </a:p>
        </p:txBody>
      </p:sp>
    </p:spTree>
    <p:extLst>
      <p:ext uri="{BB962C8B-B14F-4D97-AF65-F5344CB8AC3E}">
        <p14:creationId xmlns:p14="http://schemas.microsoft.com/office/powerpoint/2010/main" val="297164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/>
          </p:cNvSpPr>
          <p:nvPr/>
        </p:nvSpPr>
        <p:spPr bwMode="auto">
          <a:xfrm>
            <a:off x="1112805" y="2851261"/>
            <a:ext cx="4495199" cy="1584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098" tIns="38098" rIns="38098" bIns="38098"/>
          <a:lstStyle/>
          <a:p>
            <a:pPr algn="ctr">
              <a:defRPr/>
            </a:pPr>
            <a:endParaRPr lang="tr-TR" altLang="tr-TR" sz="4000" b="1" dirty="0">
              <a:solidFill>
                <a:schemeClr val="bg1"/>
              </a:solidFill>
              <a:latin typeface="+mj-lt"/>
              <a:sym typeface="Poppins Medium"/>
            </a:endParaRPr>
          </a:p>
        </p:txBody>
      </p:sp>
      <p:sp>
        <p:nvSpPr>
          <p:cNvPr id="35" name="Google Shape;528;p79">
            <a:extLst>
              <a:ext uri="{FF2B5EF4-FFF2-40B4-BE49-F238E27FC236}">
                <a16:creationId xmlns:a16="http://schemas.microsoft.com/office/drawing/2014/main" id="{22B9D8C7-973D-438B-A149-3537EFAD9FC7}"/>
              </a:ext>
            </a:extLst>
          </p:cNvPr>
          <p:cNvSpPr txBox="1"/>
          <p:nvPr/>
        </p:nvSpPr>
        <p:spPr>
          <a:xfrm>
            <a:off x="3170896" y="6458357"/>
            <a:ext cx="2839506" cy="1838259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201008" tIns="201008" rIns="201008" bIns="201008" anchor="ctr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tr" sz="1979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Kart sahibinin Opet’ten aldığı 100 TL’lik akaryakıtın indirim bedeli olan 4 TL’si kartına iade edilir.</a:t>
            </a:r>
            <a:r>
              <a:rPr lang="tr" sz="2199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 </a:t>
            </a:r>
            <a:endParaRPr sz="3957"/>
          </a:p>
        </p:txBody>
      </p:sp>
      <p:sp>
        <p:nvSpPr>
          <p:cNvPr id="36" name="Google Shape;529;p79">
            <a:extLst>
              <a:ext uri="{FF2B5EF4-FFF2-40B4-BE49-F238E27FC236}">
                <a16:creationId xmlns:a16="http://schemas.microsoft.com/office/drawing/2014/main" id="{F3FD4347-6FD3-48CF-9A50-C56B5A16253C}"/>
              </a:ext>
            </a:extLst>
          </p:cNvPr>
          <p:cNvSpPr txBox="1"/>
          <p:nvPr/>
        </p:nvSpPr>
        <p:spPr>
          <a:xfrm>
            <a:off x="6236584" y="6458357"/>
            <a:ext cx="2808506" cy="1838259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201008" tIns="201008" rIns="201008" bIns="201008" anchor="ctr" anchorCtr="0">
            <a:noAutofit/>
          </a:bodyPr>
          <a:lstStyle/>
          <a:p>
            <a:r>
              <a:rPr lang="tr" sz="1979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Kart sahibinin e-bebek mağazasında yaptığı alışverişin </a:t>
            </a:r>
            <a:r>
              <a:rPr lang="tr" sz="1979" b="1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%5</a:t>
            </a:r>
            <a:r>
              <a:rPr lang="tr" sz="1979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’i anında kartına iade edilir.</a:t>
            </a:r>
            <a:r>
              <a:rPr lang="tr" sz="2199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irin </a:t>
            </a:r>
            <a:endParaRPr sz="2199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" name="Google Shape;530;p79">
            <a:extLst>
              <a:ext uri="{FF2B5EF4-FFF2-40B4-BE49-F238E27FC236}">
                <a16:creationId xmlns:a16="http://schemas.microsoft.com/office/drawing/2014/main" id="{218DBC3F-F555-4AA3-9D46-78A0B4340E87}"/>
              </a:ext>
            </a:extLst>
          </p:cNvPr>
          <p:cNvSpPr txBox="1"/>
          <p:nvPr/>
        </p:nvSpPr>
        <p:spPr>
          <a:xfrm>
            <a:off x="9248901" y="6458357"/>
            <a:ext cx="2808506" cy="1838259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201008" tIns="201008" rIns="201008" bIns="201008" anchor="ctr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tr" sz="1979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Kart sahibi gıda harcamalarını </a:t>
            </a:r>
            <a:r>
              <a:rPr lang="tr" sz="1979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%3</a:t>
            </a:r>
            <a:r>
              <a:rPr lang="tr" sz="1979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avantaj ile Carrefour’dan gerçekleştirebilir.</a:t>
            </a:r>
            <a:endParaRPr sz="2199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" name="Google Shape;531;p79">
            <a:extLst>
              <a:ext uri="{FF2B5EF4-FFF2-40B4-BE49-F238E27FC236}">
                <a16:creationId xmlns:a16="http://schemas.microsoft.com/office/drawing/2014/main" id="{B01D220F-247B-4E10-B12E-3E64F1CF74A8}"/>
              </a:ext>
            </a:extLst>
          </p:cNvPr>
          <p:cNvSpPr txBox="1"/>
          <p:nvPr/>
        </p:nvSpPr>
        <p:spPr>
          <a:xfrm>
            <a:off x="12250502" y="6458357"/>
            <a:ext cx="2808506" cy="1838259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201008" tIns="201008" rIns="201008" bIns="201008" anchor="ctr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tr" sz="1979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Kart sahibi kargo gönderimlerini </a:t>
            </a:r>
            <a:r>
              <a:rPr lang="tr" sz="1979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%30</a:t>
            </a:r>
            <a:r>
              <a:rPr lang="tr" sz="1979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avantajla gerçekleştirebilir.</a:t>
            </a:r>
            <a:endParaRPr sz="2199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" name="Google Shape;532;p79">
            <a:extLst>
              <a:ext uri="{FF2B5EF4-FFF2-40B4-BE49-F238E27FC236}">
                <a16:creationId xmlns:a16="http://schemas.microsoft.com/office/drawing/2014/main" id="{3B42A268-E7F5-41C5-A039-F775F0F87618}"/>
              </a:ext>
            </a:extLst>
          </p:cNvPr>
          <p:cNvSpPr txBox="1"/>
          <p:nvPr/>
        </p:nvSpPr>
        <p:spPr>
          <a:xfrm>
            <a:off x="15217526" y="6458357"/>
            <a:ext cx="2808506" cy="1838259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201008" tIns="201008" rIns="201008" bIns="201008" anchor="ctr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tr" sz="1979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Kart sahibi araç bakımını</a:t>
            </a:r>
            <a:r>
              <a:rPr lang="tr" sz="1979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%33 </a:t>
            </a:r>
            <a:r>
              <a:rPr lang="tr" sz="1979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avantajla gerçekleştirebilir.</a:t>
            </a:r>
            <a:endParaRPr sz="1979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endParaRPr sz="2199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0" name="Google Shape;533;p79">
            <a:extLst>
              <a:ext uri="{FF2B5EF4-FFF2-40B4-BE49-F238E27FC236}">
                <a16:creationId xmlns:a16="http://schemas.microsoft.com/office/drawing/2014/main" id="{C97CAA6E-2993-451C-98F7-30360B5CEA91}"/>
              </a:ext>
            </a:extLst>
          </p:cNvPr>
          <p:cNvCxnSpPr/>
          <p:nvPr/>
        </p:nvCxnSpPr>
        <p:spPr>
          <a:xfrm>
            <a:off x="4635034" y="3720532"/>
            <a:ext cx="1753173" cy="2116603"/>
          </a:xfrm>
          <a:prstGeom prst="straightConnector1">
            <a:avLst/>
          </a:prstGeom>
          <a:noFill/>
          <a:ln w="9525" cap="flat" cmpd="sng">
            <a:solidFill>
              <a:srgbClr val="00B49D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" name="Google Shape;534;p79">
            <a:extLst>
              <a:ext uri="{FF2B5EF4-FFF2-40B4-BE49-F238E27FC236}">
                <a16:creationId xmlns:a16="http://schemas.microsoft.com/office/drawing/2014/main" id="{DCB811D4-6252-4297-B2A1-1F59B45A6E9E}"/>
              </a:ext>
            </a:extLst>
          </p:cNvPr>
          <p:cNvSpPr/>
          <p:nvPr/>
        </p:nvSpPr>
        <p:spPr>
          <a:xfrm flipH="1">
            <a:off x="3170918" y="5449215"/>
            <a:ext cx="3251746" cy="410920"/>
          </a:xfrm>
          <a:prstGeom prst="parallelogram">
            <a:avLst>
              <a:gd name="adj" fmla="val 96952"/>
            </a:avLst>
          </a:prstGeom>
          <a:solidFill>
            <a:srgbClr val="00B49D"/>
          </a:solidFill>
          <a:ln>
            <a:noFill/>
          </a:ln>
        </p:spPr>
        <p:txBody>
          <a:bodyPr spcFirstLastPara="1" wrap="square" lIns="201008" tIns="201008" rIns="201008" bIns="201008" anchor="ctr" anchorCtr="0">
            <a:noAutofit/>
          </a:bodyPr>
          <a:lstStyle/>
          <a:p>
            <a:r>
              <a:rPr lang="tr" sz="3957">
                <a:solidFill>
                  <a:srgbClr val="999999"/>
                </a:solidFill>
              </a:rPr>
              <a:t>  </a:t>
            </a:r>
            <a:endParaRPr sz="3957">
              <a:solidFill>
                <a:srgbClr val="999999"/>
              </a:solidFill>
            </a:endParaRPr>
          </a:p>
        </p:txBody>
      </p:sp>
      <p:sp>
        <p:nvSpPr>
          <p:cNvPr id="42" name="Google Shape;535;p79">
            <a:extLst>
              <a:ext uri="{FF2B5EF4-FFF2-40B4-BE49-F238E27FC236}">
                <a16:creationId xmlns:a16="http://schemas.microsoft.com/office/drawing/2014/main" id="{608F43B7-BFBB-4E36-A127-4675BA1611EF}"/>
              </a:ext>
            </a:extLst>
          </p:cNvPr>
          <p:cNvSpPr/>
          <p:nvPr/>
        </p:nvSpPr>
        <p:spPr>
          <a:xfrm>
            <a:off x="3169759" y="5903292"/>
            <a:ext cx="3251746" cy="410920"/>
          </a:xfrm>
          <a:prstGeom prst="parallelogram">
            <a:avLst>
              <a:gd name="adj" fmla="val 96952"/>
            </a:avLst>
          </a:prstGeom>
          <a:solidFill>
            <a:srgbClr val="00B49D"/>
          </a:solidFill>
          <a:ln>
            <a:noFill/>
          </a:ln>
        </p:spPr>
        <p:txBody>
          <a:bodyPr spcFirstLastPara="1" wrap="square" lIns="201008" tIns="201008" rIns="201008" bIns="201008" anchor="ctr" anchorCtr="0">
            <a:noAutofit/>
          </a:bodyPr>
          <a:lstStyle/>
          <a:p>
            <a:endParaRPr sz="3957">
              <a:solidFill>
                <a:srgbClr val="999999"/>
              </a:solidFill>
            </a:endParaRPr>
          </a:p>
        </p:txBody>
      </p:sp>
      <p:cxnSp>
        <p:nvCxnSpPr>
          <p:cNvPr id="43" name="Google Shape;536;p79">
            <a:extLst>
              <a:ext uri="{FF2B5EF4-FFF2-40B4-BE49-F238E27FC236}">
                <a16:creationId xmlns:a16="http://schemas.microsoft.com/office/drawing/2014/main" id="{5DF44A04-3371-4DDF-AE35-60F5F71BFD3C}"/>
              </a:ext>
            </a:extLst>
          </p:cNvPr>
          <p:cNvCxnSpPr/>
          <p:nvPr/>
        </p:nvCxnSpPr>
        <p:spPr>
          <a:xfrm>
            <a:off x="7637759" y="3720532"/>
            <a:ext cx="1753173" cy="2116603"/>
          </a:xfrm>
          <a:prstGeom prst="straightConnector1">
            <a:avLst/>
          </a:prstGeom>
          <a:noFill/>
          <a:ln w="9525" cap="flat" cmpd="sng">
            <a:solidFill>
              <a:srgbClr val="00B49D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" name="Google Shape;537;p79">
            <a:extLst>
              <a:ext uri="{FF2B5EF4-FFF2-40B4-BE49-F238E27FC236}">
                <a16:creationId xmlns:a16="http://schemas.microsoft.com/office/drawing/2014/main" id="{36130D2C-9E2E-46D0-897D-87B28C3E5155}"/>
              </a:ext>
            </a:extLst>
          </p:cNvPr>
          <p:cNvSpPr/>
          <p:nvPr/>
        </p:nvSpPr>
        <p:spPr>
          <a:xfrm flipH="1">
            <a:off x="6173642" y="5449215"/>
            <a:ext cx="3251746" cy="410920"/>
          </a:xfrm>
          <a:prstGeom prst="parallelogram">
            <a:avLst>
              <a:gd name="adj" fmla="val 96952"/>
            </a:avLst>
          </a:prstGeom>
          <a:solidFill>
            <a:srgbClr val="666666"/>
          </a:solidFill>
          <a:ln>
            <a:noFill/>
          </a:ln>
        </p:spPr>
        <p:txBody>
          <a:bodyPr spcFirstLastPara="1" wrap="square" lIns="201008" tIns="201008" rIns="201008" bIns="201008" anchor="ctr" anchorCtr="0">
            <a:noAutofit/>
          </a:bodyPr>
          <a:lstStyle/>
          <a:p>
            <a:endParaRPr sz="3957">
              <a:solidFill>
                <a:srgbClr val="999999"/>
              </a:solidFill>
            </a:endParaRPr>
          </a:p>
        </p:txBody>
      </p:sp>
      <p:sp>
        <p:nvSpPr>
          <p:cNvPr id="45" name="Google Shape;538;p79">
            <a:extLst>
              <a:ext uri="{FF2B5EF4-FFF2-40B4-BE49-F238E27FC236}">
                <a16:creationId xmlns:a16="http://schemas.microsoft.com/office/drawing/2014/main" id="{2F5147F4-867A-4905-BD06-C25960823A56}"/>
              </a:ext>
            </a:extLst>
          </p:cNvPr>
          <p:cNvSpPr/>
          <p:nvPr/>
        </p:nvSpPr>
        <p:spPr>
          <a:xfrm>
            <a:off x="6172483" y="5903292"/>
            <a:ext cx="3251746" cy="410920"/>
          </a:xfrm>
          <a:prstGeom prst="parallelogram">
            <a:avLst>
              <a:gd name="adj" fmla="val 96952"/>
            </a:avLst>
          </a:prstGeom>
          <a:solidFill>
            <a:srgbClr val="666666"/>
          </a:solidFill>
          <a:ln>
            <a:noFill/>
          </a:ln>
        </p:spPr>
        <p:txBody>
          <a:bodyPr spcFirstLastPara="1" wrap="square" lIns="201008" tIns="201008" rIns="201008" bIns="201008" anchor="ctr" anchorCtr="0">
            <a:noAutofit/>
          </a:bodyPr>
          <a:lstStyle/>
          <a:p>
            <a:endParaRPr sz="3957">
              <a:solidFill>
                <a:srgbClr val="999999"/>
              </a:solidFill>
            </a:endParaRPr>
          </a:p>
        </p:txBody>
      </p:sp>
      <p:cxnSp>
        <p:nvCxnSpPr>
          <p:cNvPr id="46" name="Google Shape;539;p79">
            <a:extLst>
              <a:ext uri="{FF2B5EF4-FFF2-40B4-BE49-F238E27FC236}">
                <a16:creationId xmlns:a16="http://schemas.microsoft.com/office/drawing/2014/main" id="{51B1FDDD-1E9F-4135-BBD7-F6D0D63401A7}"/>
              </a:ext>
            </a:extLst>
          </p:cNvPr>
          <p:cNvCxnSpPr/>
          <p:nvPr/>
        </p:nvCxnSpPr>
        <p:spPr>
          <a:xfrm>
            <a:off x="10633230" y="3720532"/>
            <a:ext cx="1753173" cy="2116603"/>
          </a:xfrm>
          <a:prstGeom prst="straightConnector1">
            <a:avLst/>
          </a:prstGeom>
          <a:noFill/>
          <a:ln w="9525" cap="flat" cmpd="sng">
            <a:solidFill>
              <a:srgbClr val="00B49D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7" name="Google Shape;540;p79">
            <a:extLst>
              <a:ext uri="{FF2B5EF4-FFF2-40B4-BE49-F238E27FC236}">
                <a16:creationId xmlns:a16="http://schemas.microsoft.com/office/drawing/2014/main" id="{2BFD997A-D9A6-4E6B-B525-0008E483ABAE}"/>
              </a:ext>
            </a:extLst>
          </p:cNvPr>
          <p:cNvSpPr/>
          <p:nvPr/>
        </p:nvSpPr>
        <p:spPr>
          <a:xfrm flipH="1">
            <a:off x="9169113" y="5449215"/>
            <a:ext cx="3251746" cy="410920"/>
          </a:xfrm>
          <a:prstGeom prst="parallelogram">
            <a:avLst>
              <a:gd name="adj" fmla="val 96952"/>
            </a:avLst>
          </a:prstGeom>
          <a:solidFill>
            <a:srgbClr val="00B49D"/>
          </a:solidFill>
          <a:ln>
            <a:noFill/>
          </a:ln>
        </p:spPr>
        <p:txBody>
          <a:bodyPr spcFirstLastPara="1" wrap="square" lIns="201008" tIns="201008" rIns="201008" bIns="201008" anchor="ctr" anchorCtr="0">
            <a:noAutofit/>
          </a:bodyPr>
          <a:lstStyle/>
          <a:p>
            <a:endParaRPr sz="3957">
              <a:solidFill>
                <a:srgbClr val="999999"/>
              </a:solidFill>
            </a:endParaRPr>
          </a:p>
        </p:txBody>
      </p:sp>
      <p:sp>
        <p:nvSpPr>
          <p:cNvPr id="48" name="Google Shape;541;p79">
            <a:extLst>
              <a:ext uri="{FF2B5EF4-FFF2-40B4-BE49-F238E27FC236}">
                <a16:creationId xmlns:a16="http://schemas.microsoft.com/office/drawing/2014/main" id="{9863A4B8-9C21-449E-AC55-D9BC3B5A976D}"/>
              </a:ext>
            </a:extLst>
          </p:cNvPr>
          <p:cNvSpPr/>
          <p:nvPr/>
        </p:nvSpPr>
        <p:spPr>
          <a:xfrm>
            <a:off x="9167955" y="5903292"/>
            <a:ext cx="3251746" cy="410920"/>
          </a:xfrm>
          <a:prstGeom prst="parallelogram">
            <a:avLst>
              <a:gd name="adj" fmla="val 96952"/>
            </a:avLst>
          </a:prstGeom>
          <a:solidFill>
            <a:srgbClr val="00B49D"/>
          </a:solidFill>
          <a:ln>
            <a:noFill/>
          </a:ln>
        </p:spPr>
        <p:txBody>
          <a:bodyPr spcFirstLastPara="1" wrap="square" lIns="201008" tIns="201008" rIns="201008" bIns="201008" anchor="ctr" anchorCtr="0">
            <a:noAutofit/>
          </a:bodyPr>
          <a:lstStyle/>
          <a:p>
            <a:endParaRPr sz="3957">
              <a:solidFill>
                <a:srgbClr val="999999"/>
              </a:solidFill>
            </a:endParaRPr>
          </a:p>
        </p:txBody>
      </p:sp>
      <p:cxnSp>
        <p:nvCxnSpPr>
          <p:cNvPr id="49" name="Google Shape;542;p79">
            <a:extLst>
              <a:ext uri="{FF2B5EF4-FFF2-40B4-BE49-F238E27FC236}">
                <a16:creationId xmlns:a16="http://schemas.microsoft.com/office/drawing/2014/main" id="{B4C5BD10-C335-4B62-B77D-E5C07A444C06}"/>
              </a:ext>
            </a:extLst>
          </p:cNvPr>
          <p:cNvCxnSpPr/>
          <p:nvPr/>
        </p:nvCxnSpPr>
        <p:spPr>
          <a:xfrm>
            <a:off x="13619742" y="3720532"/>
            <a:ext cx="1753173" cy="2116603"/>
          </a:xfrm>
          <a:prstGeom prst="straightConnector1">
            <a:avLst/>
          </a:prstGeom>
          <a:noFill/>
          <a:ln w="9525" cap="flat" cmpd="sng">
            <a:solidFill>
              <a:srgbClr val="00B49D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0" name="Google Shape;543;p79">
            <a:extLst>
              <a:ext uri="{FF2B5EF4-FFF2-40B4-BE49-F238E27FC236}">
                <a16:creationId xmlns:a16="http://schemas.microsoft.com/office/drawing/2014/main" id="{B5FD8E19-0CDC-40BD-8ACB-B109AEF37669}"/>
              </a:ext>
            </a:extLst>
          </p:cNvPr>
          <p:cNvSpPr/>
          <p:nvPr/>
        </p:nvSpPr>
        <p:spPr>
          <a:xfrm flipH="1">
            <a:off x="12155625" y="5449215"/>
            <a:ext cx="3251746" cy="410920"/>
          </a:xfrm>
          <a:prstGeom prst="parallelogram">
            <a:avLst>
              <a:gd name="adj" fmla="val 96952"/>
            </a:avLst>
          </a:prstGeom>
          <a:solidFill>
            <a:srgbClr val="666666"/>
          </a:solidFill>
          <a:ln>
            <a:noFill/>
          </a:ln>
        </p:spPr>
        <p:txBody>
          <a:bodyPr spcFirstLastPara="1" wrap="square" lIns="201008" tIns="201008" rIns="201008" bIns="201008" anchor="ctr" anchorCtr="0">
            <a:noAutofit/>
          </a:bodyPr>
          <a:lstStyle/>
          <a:p>
            <a:endParaRPr sz="3957">
              <a:solidFill>
                <a:srgbClr val="999999"/>
              </a:solidFill>
            </a:endParaRPr>
          </a:p>
        </p:txBody>
      </p:sp>
      <p:sp>
        <p:nvSpPr>
          <p:cNvPr id="51" name="Google Shape;544;p79">
            <a:extLst>
              <a:ext uri="{FF2B5EF4-FFF2-40B4-BE49-F238E27FC236}">
                <a16:creationId xmlns:a16="http://schemas.microsoft.com/office/drawing/2014/main" id="{17528605-C9C6-47A4-BB1E-482B0681864A}"/>
              </a:ext>
            </a:extLst>
          </p:cNvPr>
          <p:cNvSpPr/>
          <p:nvPr/>
        </p:nvSpPr>
        <p:spPr>
          <a:xfrm>
            <a:off x="12154467" y="5903292"/>
            <a:ext cx="3251746" cy="410920"/>
          </a:xfrm>
          <a:prstGeom prst="parallelogram">
            <a:avLst>
              <a:gd name="adj" fmla="val 96952"/>
            </a:avLst>
          </a:prstGeom>
          <a:solidFill>
            <a:srgbClr val="666666"/>
          </a:solidFill>
          <a:ln>
            <a:noFill/>
          </a:ln>
        </p:spPr>
        <p:txBody>
          <a:bodyPr spcFirstLastPara="1" wrap="square" lIns="201008" tIns="201008" rIns="201008" bIns="201008" anchor="ctr" anchorCtr="0">
            <a:noAutofit/>
          </a:bodyPr>
          <a:lstStyle/>
          <a:p>
            <a:endParaRPr sz="3957">
              <a:solidFill>
                <a:srgbClr val="999999"/>
              </a:solidFill>
            </a:endParaRPr>
          </a:p>
        </p:txBody>
      </p:sp>
      <p:cxnSp>
        <p:nvCxnSpPr>
          <p:cNvPr id="52" name="Google Shape;545;p79">
            <a:extLst>
              <a:ext uri="{FF2B5EF4-FFF2-40B4-BE49-F238E27FC236}">
                <a16:creationId xmlns:a16="http://schemas.microsoft.com/office/drawing/2014/main" id="{0089BECF-173C-468F-AE00-2307B7117E49}"/>
              </a:ext>
            </a:extLst>
          </p:cNvPr>
          <p:cNvCxnSpPr/>
          <p:nvPr/>
        </p:nvCxnSpPr>
        <p:spPr>
          <a:xfrm>
            <a:off x="16616192" y="3720532"/>
            <a:ext cx="1753173" cy="2116603"/>
          </a:xfrm>
          <a:prstGeom prst="straightConnector1">
            <a:avLst/>
          </a:prstGeom>
          <a:noFill/>
          <a:ln w="9525" cap="flat" cmpd="sng">
            <a:solidFill>
              <a:srgbClr val="00B49D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3" name="Google Shape;546;p79">
            <a:extLst>
              <a:ext uri="{FF2B5EF4-FFF2-40B4-BE49-F238E27FC236}">
                <a16:creationId xmlns:a16="http://schemas.microsoft.com/office/drawing/2014/main" id="{ED9EA4FA-2CE6-421C-81FB-85FE3FC5CAE7}"/>
              </a:ext>
            </a:extLst>
          </p:cNvPr>
          <p:cNvSpPr/>
          <p:nvPr/>
        </p:nvSpPr>
        <p:spPr>
          <a:xfrm flipH="1">
            <a:off x="15152075" y="5449215"/>
            <a:ext cx="3251746" cy="410920"/>
          </a:xfrm>
          <a:prstGeom prst="parallelogram">
            <a:avLst>
              <a:gd name="adj" fmla="val 96952"/>
            </a:avLst>
          </a:prstGeom>
          <a:solidFill>
            <a:srgbClr val="00B49D"/>
          </a:solidFill>
          <a:ln>
            <a:noFill/>
          </a:ln>
        </p:spPr>
        <p:txBody>
          <a:bodyPr spcFirstLastPara="1" wrap="square" lIns="201008" tIns="201008" rIns="201008" bIns="201008" anchor="ctr" anchorCtr="0">
            <a:noAutofit/>
          </a:bodyPr>
          <a:lstStyle/>
          <a:p>
            <a:endParaRPr sz="3957">
              <a:solidFill>
                <a:srgbClr val="999999"/>
              </a:solidFill>
            </a:endParaRPr>
          </a:p>
        </p:txBody>
      </p:sp>
      <p:sp>
        <p:nvSpPr>
          <p:cNvPr id="54" name="Google Shape;547;p79">
            <a:extLst>
              <a:ext uri="{FF2B5EF4-FFF2-40B4-BE49-F238E27FC236}">
                <a16:creationId xmlns:a16="http://schemas.microsoft.com/office/drawing/2014/main" id="{45343ED7-E433-439B-8842-D8BCAD462AF2}"/>
              </a:ext>
            </a:extLst>
          </p:cNvPr>
          <p:cNvSpPr/>
          <p:nvPr/>
        </p:nvSpPr>
        <p:spPr>
          <a:xfrm>
            <a:off x="15150919" y="5903292"/>
            <a:ext cx="3251746" cy="410920"/>
          </a:xfrm>
          <a:prstGeom prst="parallelogram">
            <a:avLst>
              <a:gd name="adj" fmla="val 96952"/>
            </a:avLst>
          </a:prstGeom>
          <a:solidFill>
            <a:srgbClr val="00B49D"/>
          </a:solidFill>
          <a:ln>
            <a:noFill/>
          </a:ln>
        </p:spPr>
        <p:txBody>
          <a:bodyPr spcFirstLastPara="1" wrap="square" lIns="201008" tIns="201008" rIns="201008" bIns="201008" anchor="ctr" anchorCtr="0">
            <a:noAutofit/>
          </a:bodyPr>
          <a:lstStyle/>
          <a:p>
            <a:endParaRPr sz="3957">
              <a:solidFill>
                <a:srgbClr val="999999"/>
              </a:solidFill>
            </a:endParaRPr>
          </a:p>
        </p:txBody>
      </p:sp>
      <p:pic>
        <p:nvPicPr>
          <p:cNvPr id="55" name="Google Shape;548;p79">
            <a:extLst>
              <a:ext uri="{FF2B5EF4-FFF2-40B4-BE49-F238E27FC236}">
                <a16:creationId xmlns:a16="http://schemas.microsoft.com/office/drawing/2014/main" id="{EB1DE4D9-E5DD-4F39-9FEC-5DEA6522581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8359" y="2806409"/>
            <a:ext cx="1781735" cy="1126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49;p79">
            <a:extLst>
              <a:ext uri="{FF2B5EF4-FFF2-40B4-BE49-F238E27FC236}">
                <a16:creationId xmlns:a16="http://schemas.microsoft.com/office/drawing/2014/main" id="{07285BBC-BA31-4FF3-BA41-3D6BF5A38AA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b="19367"/>
          <a:stretch/>
        </p:blipFill>
        <p:spPr>
          <a:xfrm>
            <a:off x="5527479" y="2527792"/>
            <a:ext cx="2209736" cy="1126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50;p79">
            <a:extLst>
              <a:ext uri="{FF2B5EF4-FFF2-40B4-BE49-F238E27FC236}">
                <a16:creationId xmlns:a16="http://schemas.microsoft.com/office/drawing/2014/main" id="{65250485-66B6-484D-89AD-18727596D1D2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06455" y="4844961"/>
            <a:ext cx="1838259" cy="18382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51;p79">
            <a:extLst>
              <a:ext uri="{FF2B5EF4-FFF2-40B4-BE49-F238E27FC236}">
                <a16:creationId xmlns:a16="http://schemas.microsoft.com/office/drawing/2014/main" id="{01D2F06F-E43D-476D-88B1-90F9A1259BFB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43654" y="4368642"/>
            <a:ext cx="820392" cy="820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52;p79">
            <a:extLst>
              <a:ext uri="{FF2B5EF4-FFF2-40B4-BE49-F238E27FC236}">
                <a16:creationId xmlns:a16="http://schemas.microsoft.com/office/drawing/2014/main" id="{491FAB27-B879-4A40-B84A-580E99EA4D71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t="36486" b="29864"/>
          <a:stretch/>
        </p:blipFill>
        <p:spPr>
          <a:xfrm>
            <a:off x="8669622" y="3008574"/>
            <a:ext cx="3035403" cy="645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553;p79">
            <a:extLst>
              <a:ext uri="{FF2B5EF4-FFF2-40B4-BE49-F238E27FC236}">
                <a16:creationId xmlns:a16="http://schemas.microsoft.com/office/drawing/2014/main" id="{912008AD-2E97-4073-B8F1-9EA32B6296BF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2637456" y="2527815"/>
            <a:ext cx="1781754" cy="1126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554;p79">
            <a:extLst>
              <a:ext uri="{FF2B5EF4-FFF2-40B4-BE49-F238E27FC236}">
                <a16:creationId xmlns:a16="http://schemas.microsoft.com/office/drawing/2014/main" id="{48CA96C3-6B89-4513-A437-03C6BD89987B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770352" y="4320263"/>
            <a:ext cx="868781" cy="868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555;p79">
            <a:extLst>
              <a:ext uri="{FF2B5EF4-FFF2-40B4-BE49-F238E27FC236}">
                <a16:creationId xmlns:a16="http://schemas.microsoft.com/office/drawing/2014/main" id="{33107C86-38B4-4999-8006-A8615F9359A2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9645422" y="4222454"/>
            <a:ext cx="1064376" cy="1064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556;p79">
            <a:extLst>
              <a:ext uri="{FF2B5EF4-FFF2-40B4-BE49-F238E27FC236}">
                <a16:creationId xmlns:a16="http://schemas.microsoft.com/office/drawing/2014/main" id="{A53D9A3B-5EBB-41DC-A156-69625C14E338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2470885" y="4124587"/>
            <a:ext cx="1064403" cy="1064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557;p79">
            <a:extLst>
              <a:ext uri="{FF2B5EF4-FFF2-40B4-BE49-F238E27FC236}">
                <a16:creationId xmlns:a16="http://schemas.microsoft.com/office/drawing/2014/main" id="{F7AFE8F8-D339-429C-864A-C841CC4ABDDA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 l="16865" r="21038" b="6032"/>
          <a:stretch/>
        </p:blipFill>
        <p:spPr>
          <a:xfrm>
            <a:off x="15752999" y="2527790"/>
            <a:ext cx="1352570" cy="1294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558;p79">
            <a:extLst>
              <a:ext uri="{FF2B5EF4-FFF2-40B4-BE49-F238E27FC236}">
                <a16:creationId xmlns:a16="http://schemas.microsoft.com/office/drawing/2014/main" id="{6CFC049B-627A-4643-BE52-D6E5F65B76A0}"/>
              </a:ext>
            </a:extLst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5591180" y="4263759"/>
            <a:ext cx="1064403" cy="743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559;p79">
            <a:extLst>
              <a:ext uri="{FF2B5EF4-FFF2-40B4-BE49-F238E27FC236}">
                <a16:creationId xmlns:a16="http://schemas.microsoft.com/office/drawing/2014/main" id="{55B08A52-8341-475D-AAFE-68C92F069AAC}"/>
              </a:ext>
            </a:extLst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8515002" y="4778041"/>
            <a:ext cx="1753173" cy="1753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8533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/>
          </p:cNvSpPr>
          <p:nvPr/>
        </p:nvSpPr>
        <p:spPr bwMode="auto">
          <a:xfrm>
            <a:off x="1112805" y="2851261"/>
            <a:ext cx="4495199" cy="1584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098" tIns="38098" rIns="38098" bIns="38098"/>
          <a:lstStyle/>
          <a:p>
            <a:pPr algn="ctr">
              <a:defRPr/>
            </a:pPr>
            <a:endParaRPr lang="tr-TR" altLang="tr-TR" sz="4000" b="1" dirty="0">
              <a:solidFill>
                <a:schemeClr val="bg1"/>
              </a:solidFill>
              <a:latin typeface="+mj-lt"/>
              <a:sym typeface="Poppins Medium"/>
            </a:endParaRPr>
          </a:p>
        </p:txBody>
      </p:sp>
      <p:graphicFrame>
        <p:nvGraphicFramePr>
          <p:cNvPr id="6" name="Google Shape;567;p80">
            <a:extLst>
              <a:ext uri="{FF2B5EF4-FFF2-40B4-BE49-F238E27FC236}">
                <a16:creationId xmlns:a16="http://schemas.microsoft.com/office/drawing/2014/main" id="{0B25F9A9-D103-4BF0-9439-307EB93B97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7916499"/>
              </p:ext>
            </p:extLst>
          </p:nvPr>
        </p:nvGraphicFramePr>
        <p:xfrm>
          <a:off x="5403850" y="2682875"/>
          <a:ext cx="3896379" cy="4900373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0941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22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2603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 sz="2000" b="1">
                          <a:solidFill>
                            <a:srgbClr val="434343"/>
                          </a:solidFill>
                        </a:rPr>
                        <a:t>Opet</a:t>
                      </a:r>
                      <a:endParaRPr sz="2000" b="1">
                        <a:solidFill>
                          <a:srgbClr val="434343"/>
                        </a:solidFill>
                      </a:endParaRPr>
                    </a:p>
                  </a:txBody>
                  <a:tcPr marL="62825" marR="62825" marT="41884" marB="41884" anchor="b">
                    <a:lnL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 sz="2000">
                          <a:solidFill>
                            <a:srgbClr val="434343"/>
                          </a:solidFill>
                        </a:rPr>
                        <a:t>4%</a:t>
                      </a:r>
                      <a:endParaRPr sz="2000">
                        <a:solidFill>
                          <a:srgbClr val="434343"/>
                        </a:solidFill>
                      </a:endParaRPr>
                    </a:p>
                  </a:txBody>
                  <a:tcPr marL="62825" marR="62825" marT="41884" marB="41884" anchor="b">
                    <a:lnL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777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 sz="2000" b="1">
                          <a:solidFill>
                            <a:srgbClr val="434343"/>
                          </a:solidFill>
                        </a:rPr>
                        <a:t>Boyner</a:t>
                      </a:r>
                      <a:endParaRPr sz="2000" b="1">
                        <a:solidFill>
                          <a:srgbClr val="434343"/>
                        </a:solidFill>
                      </a:endParaRPr>
                    </a:p>
                  </a:txBody>
                  <a:tcPr marL="62825" marR="62825" marT="41884" marB="41884" anchor="b">
                    <a:lnL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 sz="2000">
                          <a:solidFill>
                            <a:srgbClr val="434343"/>
                          </a:solidFill>
                        </a:rPr>
                        <a:t>10%</a:t>
                      </a:r>
                      <a:endParaRPr sz="2000">
                        <a:solidFill>
                          <a:srgbClr val="434343"/>
                        </a:solidFill>
                      </a:endParaRPr>
                    </a:p>
                  </a:txBody>
                  <a:tcPr marL="62825" marR="62825" marT="41884" marB="41884" anchor="b">
                    <a:lnL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9777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 sz="2000" b="1">
                          <a:solidFill>
                            <a:srgbClr val="434343"/>
                          </a:solidFill>
                        </a:rPr>
                        <a:t>Teknosa</a:t>
                      </a:r>
                      <a:endParaRPr sz="2000" b="1">
                        <a:solidFill>
                          <a:srgbClr val="434343"/>
                        </a:solidFill>
                      </a:endParaRPr>
                    </a:p>
                  </a:txBody>
                  <a:tcPr marL="62825" marR="62825" marT="41884" marB="41884" anchor="b">
                    <a:lnL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 sz="2000">
                          <a:solidFill>
                            <a:srgbClr val="434343"/>
                          </a:solidFill>
                        </a:rPr>
                        <a:t>3%</a:t>
                      </a:r>
                      <a:endParaRPr sz="2000">
                        <a:solidFill>
                          <a:srgbClr val="434343"/>
                        </a:solidFill>
                      </a:endParaRPr>
                    </a:p>
                  </a:txBody>
                  <a:tcPr marL="62825" marR="62825" marT="41884" marB="41884" anchor="b">
                    <a:lnL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9777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 sz="2000" b="1">
                          <a:solidFill>
                            <a:srgbClr val="434343"/>
                          </a:solidFill>
                        </a:rPr>
                        <a:t>Ikea</a:t>
                      </a:r>
                      <a:endParaRPr sz="2000" b="1">
                        <a:solidFill>
                          <a:srgbClr val="434343"/>
                        </a:solidFill>
                      </a:endParaRPr>
                    </a:p>
                  </a:txBody>
                  <a:tcPr marL="62825" marR="62825" marT="41884" marB="41884" anchor="b">
                    <a:lnL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 sz="2000">
                          <a:solidFill>
                            <a:srgbClr val="434343"/>
                          </a:solidFill>
                        </a:rPr>
                        <a:t>7%</a:t>
                      </a:r>
                      <a:endParaRPr sz="2000">
                        <a:solidFill>
                          <a:srgbClr val="434343"/>
                        </a:solidFill>
                      </a:endParaRPr>
                    </a:p>
                  </a:txBody>
                  <a:tcPr marL="62825" marR="62825" marT="41884" marB="41884" anchor="b">
                    <a:lnL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9777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 sz="2000" b="1">
                          <a:solidFill>
                            <a:srgbClr val="434343"/>
                          </a:solidFill>
                        </a:rPr>
                        <a:t>CarrefourSA</a:t>
                      </a:r>
                      <a:endParaRPr sz="2000" b="1">
                        <a:solidFill>
                          <a:srgbClr val="434343"/>
                        </a:solidFill>
                      </a:endParaRPr>
                    </a:p>
                  </a:txBody>
                  <a:tcPr marL="62825" marR="62825" marT="41884" marB="41884" anchor="b">
                    <a:lnL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 sz="2000" dirty="0">
                          <a:solidFill>
                            <a:srgbClr val="434343"/>
                          </a:solidFill>
                        </a:rPr>
                        <a:t>3%</a:t>
                      </a:r>
                      <a:endParaRPr sz="2000" dirty="0">
                        <a:solidFill>
                          <a:srgbClr val="434343"/>
                        </a:solidFill>
                      </a:endParaRPr>
                    </a:p>
                  </a:txBody>
                  <a:tcPr marL="62825" marR="62825" marT="41884" marB="41884" anchor="b">
                    <a:lnL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9777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 sz="2000" b="1">
                          <a:solidFill>
                            <a:srgbClr val="434343"/>
                          </a:solidFill>
                        </a:rPr>
                        <a:t>Yurtiçikargo</a:t>
                      </a:r>
                      <a:endParaRPr sz="2000" b="1">
                        <a:solidFill>
                          <a:srgbClr val="434343"/>
                        </a:solidFill>
                      </a:endParaRPr>
                    </a:p>
                  </a:txBody>
                  <a:tcPr marL="62825" marR="62825" marT="41884" marB="41884" anchor="b">
                    <a:lnL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 sz="2000">
                          <a:solidFill>
                            <a:srgbClr val="434343"/>
                          </a:solidFill>
                        </a:rPr>
                        <a:t>30%</a:t>
                      </a:r>
                      <a:endParaRPr sz="2000">
                        <a:solidFill>
                          <a:srgbClr val="434343"/>
                        </a:solidFill>
                      </a:endParaRPr>
                    </a:p>
                  </a:txBody>
                  <a:tcPr marL="62825" marR="62825" marT="41884" marB="41884" anchor="b">
                    <a:lnL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9777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 sz="2000" b="1">
                          <a:solidFill>
                            <a:srgbClr val="434343"/>
                          </a:solidFill>
                        </a:rPr>
                        <a:t>Mavi</a:t>
                      </a:r>
                      <a:endParaRPr sz="2000" b="1">
                        <a:solidFill>
                          <a:srgbClr val="434343"/>
                        </a:solidFill>
                      </a:endParaRPr>
                    </a:p>
                  </a:txBody>
                  <a:tcPr marL="62825" marR="62825" marT="41884" marB="41884" anchor="b">
                    <a:lnL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 sz="2000">
                          <a:solidFill>
                            <a:srgbClr val="434343"/>
                          </a:solidFill>
                        </a:rPr>
                        <a:t>12%</a:t>
                      </a:r>
                      <a:endParaRPr sz="2000">
                        <a:solidFill>
                          <a:srgbClr val="434343"/>
                        </a:solidFill>
                      </a:endParaRPr>
                    </a:p>
                  </a:txBody>
                  <a:tcPr marL="62825" marR="62825" marT="41884" marB="41884" anchor="b">
                    <a:lnL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9777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 sz="2000" b="1">
                          <a:solidFill>
                            <a:srgbClr val="434343"/>
                          </a:solidFill>
                        </a:rPr>
                        <a:t>Jack&amp;Jones</a:t>
                      </a:r>
                      <a:endParaRPr sz="2000" b="1">
                        <a:solidFill>
                          <a:srgbClr val="434343"/>
                        </a:solidFill>
                      </a:endParaRPr>
                    </a:p>
                  </a:txBody>
                  <a:tcPr marL="62825" marR="62825" marT="41884" marB="41884" anchor="b">
                    <a:lnL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 sz="2000">
                          <a:solidFill>
                            <a:srgbClr val="434343"/>
                          </a:solidFill>
                        </a:rPr>
                        <a:t>7%</a:t>
                      </a:r>
                      <a:endParaRPr sz="2000">
                        <a:solidFill>
                          <a:srgbClr val="434343"/>
                        </a:solidFill>
                      </a:endParaRPr>
                    </a:p>
                  </a:txBody>
                  <a:tcPr marL="62825" marR="62825" marT="41884" marB="41884" anchor="b">
                    <a:lnL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9777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 sz="2000" b="1" u="sng">
                          <a:solidFill>
                            <a:srgbClr val="434343"/>
                          </a:solidFill>
                          <a:hlinkClick r:id="rId3"/>
                        </a:rPr>
                        <a:t>morhipo.com</a:t>
                      </a:r>
                      <a:endParaRPr sz="2000" b="1" u="sng">
                        <a:solidFill>
                          <a:srgbClr val="434343"/>
                        </a:solidFill>
                      </a:endParaRPr>
                    </a:p>
                  </a:txBody>
                  <a:tcPr marL="62825" marR="62825" marT="41884" marB="41884" anchor="b">
                    <a:lnL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 sz="2000">
                          <a:solidFill>
                            <a:srgbClr val="434343"/>
                          </a:solidFill>
                        </a:rPr>
                        <a:t>3%</a:t>
                      </a:r>
                      <a:endParaRPr sz="2000">
                        <a:solidFill>
                          <a:srgbClr val="434343"/>
                        </a:solidFill>
                      </a:endParaRPr>
                    </a:p>
                  </a:txBody>
                  <a:tcPr marL="62825" marR="62825" marT="41884" marB="41884" anchor="b">
                    <a:lnL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9777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 sz="2000" b="1">
                          <a:solidFill>
                            <a:srgbClr val="434343"/>
                          </a:solidFill>
                        </a:rPr>
                        <a:t>NetWork</a:t>
                      </a:r>
                      <a:endParaRPr sz="2000" b="1">
                        <a:solidFill>
                          <a:srgbClr val="434343"/>
                        </a:solidFill>
                      </a:endParaRPr>
                    </a:p>
                  </a:txBody>
                  <a:tcPr marL="62825" marR="62825" marT="41884" marB="41884" anchor="b">
                    <a:lnL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 sz="2000">
                          <a:solidFill>
                            <a:srgbClr val="434343"/>
                          </a:solidFill>
                        </a:rPr>
                        <a:t>8%</a:t>
                      </a:r>
                      <a:endParaRPr sz="2000">
                        <a:solidFill>
                          <a:srgbClr val="434343"/>
                        </a:solidFill>
                      </a:endParaRPr>
                    </a:p>
                  </a:txBody>
                  <a:tcPr marL="62825" marR="62825" marT="41884" marB="41884" anchor="b">
                    <a:lnL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9777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 sz="2000" b="1">
                          <a:solidFill>
                            <a:srgbClr val="434343"/>
                          </a:solidFill>
                        </a:rPr>
                        <a:t>Atasay</a:t>
                      </a:r>
                      <a:endParaRPr sz="2000" b="1">
                        <a:solidFill>
                          <a:srgbClr val="434343"/>
                        </a:solidFill>
                      </a:endParaRPr>
                    </a:p>
                  </a:txBody>
                  <a:tcPr marL="62825" marR="62825" marT="41884" marB="41884" anchor="b">
                    <a:lnL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 sz="2000" dirty="0">
                          <a:solidFill>
                            <a:srgbClr val="434343"/>
                          </a:solidFill>
                        </a:rPr>
                        <a:t>5%</a:t>
                      </a:r>
                      <a:endParaRPr sz="2000" dirty="0">
                        <a:solidFill>
                          <a:srgbClr val="434343"/>
                        </a:solidFill>
                      </a:endParaRPr>
                    </a:p>
                  </a:txBody>
                  <a:tcPr marL="62825" marR="62825" marT="41884" marB="41884" anchor="b">
                    <a:lnL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8" name="Google Shape;568;p80">
            <a:extLst>
              <a:ext uri="{FF2B5EF4-FFF2-40B4-BE49-F238E27FC236}">
                <a16:creationId xmlns:a16="http://schemas.microsoft.com/office/drawing/2014/main" id="{4A4D917D-7ACA-437B-AA45-51B0B19B93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3060598"/>
              </p:ext>
            </p:extLst>
          </p:nvPr>
        </p:nvGraphicFramePr>
        <p:xfrm>
          <a:off x="10048141" y="2682875"/>
          <a:ext cx="4188354" cy="483754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0941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41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9777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 sz="2000" b="1">
                          <a:solidFill>
                            <a:srgbClr val="434343"/>
                          </a:solidFill>
                        </a:rPr>
                        <a:t>Kiğılı</a:t>
                      </a:r>
                      <a:endParaRPr sz="2000" b="1">
                        <a:solidFill>
                          <a:srgbClr val="434343"/>
                        </a:solidFill>
                      </a:endParaRPr>
                    </a:p>
                  </a:txBody>
                  <a:tcPr marL="62825" marR="62825" marT="41884" marB="41884" anchor="b">
                    <a:lnL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 sz="2000">
                          <a:solidFill>
                            <a:srgbClr val="434343"/>
                          </a:solidFill>
                        </a:rPr>
                        <a:t>8%</a:t>
                      </a:r>
                      <a:endParaRPr sz="2000">
                        <a:solidFill>
                          <a:srgbClr val="434343"/>
                        </a:solidFill>
                      </a:endParaRPr>
                    </a:p>
                  </a:txBody>
                  <a:tcPr marL="62825" marR="62825" marT="41884" marB="41884" anchor="b">
                    <a:lnL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777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 sz="2000" b="1">
                          <a:solidFill>
                            <a:srgbClr val="434343"/>
                          </a:solidFill>
                        </a:rPr>
                        <a:t>Speedy</a:t>
                      </a:r>
                      <a:endParaRPr sz="2000" b="1">
                        <a:solidFill>
                          <a:srgbClr val="434343"/>
                        </a:solidFill>
                      </a:endParaRPr>
                    </a:p>
                  </a:txBody>
                  <a:tcPr marL="62825" marR="62825" marT="41884" marB="41884" anchor="b">
                    <a:lnL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 sz="2000">
                          <a:solidFill>
                            <a:srgbClr val="434343"/>
                          </a:solidFill>
                        </a:rPr>
                        <a:t>33%</a:t>
                      </a:r>
                      <a:endParaRPr sz="2000">
                        <a:solidFill>
                          <a:srgbClr val="434343"/>
                        </a:solidFill>
                      </a:endParaRPr>
                    </a:p>
                  </a:txBody>
                  <a:tcPr marL="62825" marR="62825" marT="41884" marB="41884" anchor="b">
                    <a:lnL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9777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 sz="2000" b="1">
                          <a:solidFill>
                            <a:srgbClr val="434343"/>
                          </a:solidFill>
                        </a:rPr>
                        <a:t>eOfis</a:t>
                      </a:r>
                      <a:endParaRPr sz="2000" b="1">
                        <a:solidFill>
                          <a:srgbClr val="434343"/>
                        </a:solidFill>
                      </a:endParaRPr>
                    </a:p>
                  </a:txBody>
                  <a:tcPr marL="62825" marR="62825" marT="41884" marB="41884" anchor="b">
                    <a:lnL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 sz="2000">
                          <a:solidFill>
                            <a:srgbClr val="434343"/>
                          </a:solidFill>
                        </a:rPr>
                        <a:t>10%</a:t>
                      </a:r>
                      <a:endParaRPr sz="2000">
                        <a:solidFill>
                          <a:srgbClr val="434343"/>
                        </a:solidFill>
                      </a:endParaRPr>
                    </a:p>
                  </a:txBody>
                  <a:tcPr marL="62825" marR="62825" marT="41884" marB="41884" anchor="b">
                    <a:lnL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9777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 sz="2000" b="1">
                          <a:solidFill>
                            <a:srgbClr val="434343"/>
                          </a:solidFill>
                        </a:rPr>
                        <a:t>Aydınlar Dental</a:t>
                      </a:r>
                      <a:endParaRPr sz="2000" b="1">
                        <a:solidFill>
                          <a:srgbClr val="434343"/>
                        </a:solidFill>
                      </a:endParaRPr>
                    </a:p>
                  </a:txBody>
                  <a:tcPr marL="62825" marR="62825" marT="41884" marB="41884" anchor="b">
                    <a:lnL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 sz="2000">
                          <a:solidFill>
                            <a:srgbClr val="434343"/>
                          </a:solidFill>
                        </a:rPr>
                        <a:t>18%</a:t>
                      </a:r>
                      <a:endParaRPr sz="2000">
                        <a:solidFill>
                          <a:srgbClr val="434343"/>
                        </a:solidFill>
                      </a:endParaRPr>
                    </a:p>
                  </a:txBody>
                  <a:tcPr marL="62825" marR="62825" marT="41884" marB="41884" anchor="b">
                    <a:lnL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9777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 sz="2000" b="1">
                          <a:solidFill>
                            <a:srgbClr val="434343"/>
                          </a:solidFill>
                        </a:rPr>
                        <a:t>Esderm Estetik</a:t>
                      </a:r>
                      <a:endParaRPr sz="2000" b="1">
                        <a:solidFill>
                          <a:srgbClr val="434343"/>
                        </a:solidFill>
                      </a:endParaRPr>
                    </a:p>
                  </a:txBody>
                  <a:tcPr marL="62825" marR="62825" marT="41884" marB="41884" anchor="b">
                    <a:lnL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 sz="2000">
                          <a:solidFill>
                            <a:srgbClr val="434343"/>
                          </a:solidFill>
                        </a:rPr>
                        <a:t>18%</a:t>
                      </a:r>
                      <a:endParaRPr sz="2000">
                        <a:solidFill>
                          <a:srgbClr val="434343"/>
                        </a:solidFill>
                      </a:endParaRPr>
                    </a:p>
                  </a:txBody>
                  <a:tcPr marL="62825" marR="62825" marT="41884" marB="41884" anchor="b">
                    <a:lnL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9777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 sz="2000" b="1">
                          <a:solidFill>
                            <a:srgbClr val="434343"/>
                          </a:solidFill>
                        </a:rPr>
                        <a:t>Cave Art</a:t>
                      </a:r>
                      <a:endParaRPr sz="2000" b="1">
                        <a:solidFill>
                          <a:srgbClr val="434343"/>
                        </a:solidFill>
                      </a:endParaRPr>
                    </a:p>
                  </a:txBody>
                  <a:tcPr marL="62825" marR="62825" marT="41884" marB="41884" anchor="b">
                    <a:lnL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 sz="2000">
                          <a:solidFill>
                            <a:srgbClr val="434343"/>
                          </a:solidFill>
                        </a:rPr>
                        <a:t>12%</a:t>
                      </a:r>
                      <a:endParaRPr sz="2000">
                        <a:solidFill>
                          <a:srgbClr val="434343"/>
                        </a:solidFill>
                      </a:endParaRPr>
                    </a:p>
                  </a:txBody>
                  <a:tcPr marL="62825" marR="62825" marT="41884" marB="41884" anchor="b">
                    <a:lnL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9777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 sz="2000" b="1">
                          <a:solidFill>
                            <a:srgbClr val="434343"/>
                          </a:solidFill>
                        </a:rPr>
                        <a:t>Le Vent Alaçatı</a:t>
                      </a:r>
                      <a:endParaRPr sz="2000" b="1">
                        <a:solidFill>
                          <a:srgbClr val="434343"/>
                        </a:solidFill>
                      </a:endParaRPr>
                    </a:p>
                  </a:txBody>
                  <a:tcPr marL="62825" marR="62825" marT="41884" marB="41884" anchor="b">
                    <a:lnL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 sz="2000">
                          <a:solidFill>
                            <a:srgbClr val="434343"/>
                          </a:solidFill>
                        </a:rPr>
                        <a:t>10%</a:t>
                      </a:r>
                      <a:endParaRPr sz="2000">
                        <a:solidFill>
                          <a:srgbClr val="434343"/>
                        </a:solidFill>
                      </a:endParaRPr>
                    </a:p>
                  </a:txBody>
                  <a:tcPr marL="62825" marR="62825" marT="41884" marB="41884" anchor="b">
                    <a:lnL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9777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 sz="2000" b="1">
                          <a:solidFill>
                            <a:srgbClr val="434343"/>
                          </a:solidFill>
                        </a:rPr>
                        <a:t>Hotiç</a:t>
                      </a:r>
                      <a:endParaRPr sz="2000" b="1">
                        <a:solidFill>
                          <a:srgbClr val="434343"/>
                        </a:solidFill>
                      </a:endParaRPr>
                    </a:p>
                  </a:txBody>
                  <a:tcPr marL="62825" marR="62825" marT="41884" marB="41884" anchor="b">
                    <a:lnL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 sz="2000">
                          <a:solidFill>
                            <a:srgbClr val="434343"/>
                          </a:solidFill>
                        </a:rPr>
                        <a:t>8%</a:t>
                      </a:r>
                      <a:endParaRPr sz="2000">
                        <a:solidFill>
                          <a:srgbClr val="434343"/>
                        </a:solidFill>
                      </a:endParaRPr>
                    </a:p>
                  </a:txBody>
                  <a:tcPr marL="62825" marR="62825" marT="41884" marB="41884" anchor="b">
                    <a:lnL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9777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 sz="2000" b="1">
                          <a:solidFill>
                            <a:srgbClr val="434343"/>
                          </a:solidFill>
                        </a:rPr>
                        <a:t>İpekyol</a:t>
                      </a:r>
                      <a:endParaRPr sz="2000" b="1">
                        <a:solidFill>
                          <a:srgbClr val="434343"/>
                        </a:solidFill>
                      </a:endParaRPr>
                    </a:p>
                  </a:txBody>
                  <a:tcPr marL="62825" marR="62825" marT="41884" marB="41884" anchor="b">
                    <a:lnL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 sz="2000">
                          <a:solidFill>
                            <a:srgbClr val="434343"/>
                          </a:solidFill>
                        </a:rPr>
                        <a:t>10%</a:t>
                      </a:r>
                      <a:endParaRPr sz="2000">
                        <a:solidFill>
                          <a:srgbClr val="434343"/>
                        </a:solidFill>
                      </a:endParaRPr>
                    </a:p>
                  </a:txBody>
                  <a:tcPr marL="62825" marR="62825" marT="41884" marB="41884" anchor="b">
                    <a:lnL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9777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 sz="2000" b="1">
                          <a:solidFill>
                            <a:srgbClr val="434343"/>
                          </a:solidFill>
                        </a:rPr>
                        <a:t>ebebek</a:t>
                      </a:r>
                      <a:endParaRPr sz="2000" b="1">
                        <a:solidFill>
                          <a:srgbClr val="434343"/>
                        </a:solidFill>
                      </a:endParaRPr>
                    </a:p>
                  </a:txBody>
                  <a:tcPr marL="62825" marR="62825" marT="41884" marB="41884" anchor="b">
                    <a:lnL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 sz="2000">
                          <a:solidFill>
                            <a:srgbClr val="434343"/>
                          </a:solidFill>
                        </a:rPr>
                        <a:t>5%</a:t>
                      </a:r>
                      <a:endParaRPr sz="2000">
                        <a:solidFill>
                          <a:srgbClr val="434343"/>
                        </a:solidFill>
                      </a:endParaRPr>
                    </a:p>
                  </a:txBody>
                  <a:tcPr marL="62825" marR="62825" marT="41884" marB="41884" anchor="b">
                    <a:lnL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9777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 sz="2000" b="1">
                          <a:solidFill>
                            <a:srgbClr val="434343"/>
                          </a:solidFill>
                        </a:rPr>
                        <a:t>Ofix</a:t>
                      </a:r>
                      <a:endParaRPr sz="2000" b="1">
                        <a:solidFill>
                          <a:srgbClr val="434343"/>
                        </a:solidFill>
                      </a:endParaRPr>
                    </a:p>
                  </a:txBody>
                  <a:tcPr marL="62825" marR="62825" marT="41884" marB="41884" anchor="b">
                    <a:lnL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 sz="2000">
                          <a:solidFill>
                            <a:srgbClr val="434343"/>
                          </a:solidFill>
                        </a:rPr>
                        <a:t>6%</a:t>
                      </a:r>
                      <a:endParaRPr sz="2000">
                        <a:solidFill>
                          <a:srgbClr val="434343"/>
                        </a:solidFill>
                      </a:endParaRPr>
                    </a:p>
                  </a:txBody>
                  <a:tcPr marL="62825" marR="62825" marT="41884" marB="41884" anchor="b">
                    <a:lnL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10" name="Google Shape;569;p80">
            <a:extLst>
              <a:ext uri="{FF2B5EF4-FFF2-40B4-BE49-F238E27FC236}">
                <a16:creationId xmlns:a16="http://schemas.microsoft.com/office/drawing/2014/main" id="{915D3FD1-F933-4AAE-BD9D-9E393457C3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0421424"/>
              </p:ext>
            </p:extLst>
          </p:nvPr>
        </p:nvGraphicFramePr>
        <p:xfrm>
          <a:off x="14929389" y="2682875"/>
          <a:ext cx="4733335" cy="483754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7754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79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9777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 sz="2000" b="1">
                          <a:solidFill>
                            <a:srgbClr val="434343"/>
                          </a:solidFill>
                        </a:rPr>
                        <a:t>1001 Kravat</a:t>
                      </a:r>
                      <a:endParaRPr sz="2000" b="1">
                        <a:solidFill>
                          <a:srgbClr val="434343"/>
                        </a:solidFill>
                      </a:endParaRPr>
                    </a:p>
                  </a:txBody>
                  <a:tcPr marL="62825" marR="62825" marT="41884" marB="41884" anchor="b">
                    <a:lnL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 sz="2000">
                          <a:solidFill>
                            <a:srgbClr val="434343"/>
                          </a:solidFill>
                        </a:rPr>
                        <a:t>15%</a:t>
                      </a:r>
                      <a:endParaRPr sz="2000">
                        <a:solidFill>
                          <a:srgbClr val="434343"/>
                        </a:solidFill>
                      </a:endParaRPr>
                    </a:p>
                  </a:txBody>
                  <a:tcPr marL="62825" marR="62825" marT="41884" marB="41884" anchor="b">
                    <a:lnL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777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 sz="2000" b="1">
                          <a:solidFill>
                            <a:srgbClr val="434343"/>
                          </a:solidFill>
                        </a:rPr>
                        <a:t>Şekerciler Gıda</a:t>
                      </a:r>
                      <a:endParaRPr sz="2000" b="1">
                        <a:solidFill>
                          <a:srgbClr val="434343"/>
                        </a:solidFill>
                      </a:endParaRPr>
                    </a:p>
                  </a:txBody>
                  <a:tcPr marL="62825" marR="62825" marT="41884" marB="41884" anchor="b">
                    <a:lnL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 sz="2000">
                          <a:solidFill>
                            <a:srgbClr val="434343"/>
                          </a:solidFill>
                        </a:rPr>
                        <a:t>4%</a:t>
                      </a:r>
                      <a:endParaRPr sz="2000">
                        <a:solidFill>
                          <a:srgbClr val="434343"/>
                        </a:solidFill>
                      </a:endParaRPr>
                    </a:p>
                  </a:txBody>
                  <a:tcPr marL="62825" marR="62825" marT="41884" marB="41884" anchor="b">
                    <a:lnL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9777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 sz="2000" b="1">
                          <a:solidFill>
                            <a:srgbClr val="434343"/>
                          </a:solidFill>
                        </a:rPr>
                        <a:t>QUE</a:t>
                      </a:r>
                      <a:endParaRPr sz="2000" b="1">
                        <a:solidFill>
                          <a:srgbClr val="434343"/>
                        </a:solidFill>
                      </a:endParaRPr>
                    </a:p>
                  </a:txBody>
                  <a:tcPr marL="62825" marR="62825" marT="41884" marB="41884" anchor="b">
                    <a:lnL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 sz="2000">
                          <a:solidFill>
                            <a:srgbClr val="434343"/>
                          </a:solidFill>
                        </a:rPr>
                        <a:t>8%</a:t>
                      </a:r>
                      <a:endParaRPr sz="2000">
                        <a:solidFill>
                          <a:srgbClr val="434343"/>
                        </a:solidFill>
                      </a:endParaRPr>
                    </a:p>
                  </a:txBody>
                  <a:tcPr marL="62825" marR="62825" marT="41884" marB="41884" anchor="b">
                    <a:lnL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9777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 sz="2000" b="1">
                          <a:solidFill>
                            <a:srgbClr val="434343"/>
                          </a:solidFill>
                        </a:rPr>
                        <a:t>Divarese</a:t>
                      </a:r>
                      <a:endParaRPr sz="2000" b="1">
                        <a:solidFill>
                          <a:srgbClr val="434343"/>
                        </a:solidFill>
                      </a:endParaRPr>
                    </a:p>
                  </a:txBody>
                  <a:tcPr marL="62825" marR="62825" marT="41884" marB="41884" anchor="b">
                    <a:lnL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 sz="2000">
                          <a:solidFill>
                            <a:srgbClr val="434343"/>
                          </a:solidFill>
                        </a:rPr>
                        <a:t>8%</a:t>
                      </a:r>
                      <a:endParaRPr sz="2000">
                        <a:solidFill>
                          <a:srgbClr val="434343"/>
                        </a:solidFill>
                      </a:endParaRPr>
                    </a:p>
                  </a:txBody>
                  <a:tcPr marL="62825" marR="62825" marT="41884" marB="41884" anchor="b">
                    <a:lnL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9777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 sz="2000" b="1">
                          <a:solidFill>
                            <a:srgbClr val="434343"/>
                          </a:solidFill>
                        </a:rPr>
                        <a:t>Checklas</a:t>
                      </a:r>
                      <a:endParaRPr sz="2000" b="1">
                        <a:solidFill>
                          <a:srgbClr val="434343"/>
                        </a:solidFill>
                      </a:endParaRPr>
                    </a:p>
                  </a:txBody>
                  <a:tcPr marL="62825" marR="62825" marT="41884" marB="41884" anchor="b">
                    <a:lnL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 sz="2000">
                          <a:solidFill>
                            <a:srgbClr val="434343"/>
                          </a:solidFill>
                        </a:rPr>
                        <a:t>%30'a varan</a:t>
                      </a:r>
                      <a:endParaRPr sz="2000">
                        <a:solidFill>
                          <a:srgbClr val="434343"/>
                        </a:solidFill>
                      </a:endParaRPr>
                    </a:p>
                  </a:txBody>
                  <a:tcPr marL="62825" marR="62825" marT="41884" marB="41884" anchor="b">
                    <a:lnL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9777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 sz="2000" b="1">
                          <a:solidFill>
                            <a:srgbClr val="434343"/>
                          </a:solidFill>
                        </a:rPr>
                        <a:t>Çayyolu Final Okulları</a:t>
                      </a:r>
                      <a:endParaRPr sz="2000" b="1">
                        <a:solidFill>
                          <a:srgbClr val="434343"/>
                        </a:solidFill>
                      </a:endParaRPr>
                    </a:p>
                  </a:txBody>
                  <a:tcPr marL="62825" marR="62825" marT="41884" marB="41884" anchor="b">
                    <a:lnL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 sz="2000">
                          <a:solidFill>
                            <a:srgbClr val="434343"/>
                          </a:solidFill>
                        </a:rPr>
                        <a:t>20%</a:t>
                      </a:r>
                      <a:endParaRPr sz="2000">
                        <a:solidFill>
                          <a:srgbClr val="434343"/>
                        </a:solidFill>
                      </a:endParaRPr>
                    </a:p>
                  </a:txBody>
                  <a:tcPr marL="62825" marR="62825" marT="41884" marB="41884" anchor="b">
                    <a:lnL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9777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 sz="2000" b="1">
                          <a:solidFill>
                            <a:srgbClr val="434343"/>
                          </a:solidFill>
                        </a:rPr>
                        <a:t>Hukuk Market</a:t>
                      </a:r>
                      <a:endParaRPr sz="2000" b="1">
                        <a:solidFill>
                          <a:srgbClr val="434343"/>
                        </a:solidFill>
                      </a:endParaRPr>
                    </a:p>
                  </a:txBody>
                  <a:tcPr marL="62825" marR="62825" marT="41884" marB="41884" anchor="b">
                    <a:lnL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 sz="2000">
                          <a:solidFill>
                            <a:srgbClr val="434343"/>
                          </a:solidFill>
                        </a:rPr>
                        <a:t>8%</a:t>
                      </a:r>
                      <a:endParaRPr sz="2000">
                        <a:solidFill>
                          <a:srgbClr val="434343"/>
                        </a:solidFill>
                      </a:endParaRPr>
                    </a:p>
                  </a:txBody>
                  <a:tcPr marL="62825" marR="62825" marT="41884" marB="41884" anchor="b">
                    <a:lnL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9777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 sz="2000" b="1">
                          <a:solidFill>
                            <a:srgbClr val="434343"/>
                          </a:solidFill>
                        </a:rPr>
                        <a:t>Tavport</a:t>
                      </a:r>
                      <a:endParaRPr sz="2000" b="1">
                        <a:solidFill>
                          <a:srgbClr val="434343"/>
                        </a:solidFill>
                      </a:endParaRPr>
                    </a:p>
                  </a:txBody>
                  <a:tcPr marL="62825" marR="62825" marT="41884" marB="41884" anchor="b">
                    <a:lnL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 sz="2000">
                          <a:solidFill>
                            <a:srgbClr val="434343"/>
                          </a:solidFill>
                        </a:rPr>
                        <a:t>10%</a:t>
                      </a:r>
                      <a:endParaRPr sz="2000">
                        <a:solidFill>
                          <a:srgbClr val="434343"/>
                        </a:solidFill>
                      </a:endParaRPr>
                    </a:p>
                  </a:txBody>
                  <a:tcPr marL="62825" marR="62825" marT="41884" marB="41884" anchor="b">
                    <a:lnL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9777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 sz="2000" b="1">
                          <a:solidFill>
                            <a:srgbClr val="434343"/>
                          </a:solidFill>
                        </a:rPr>
                        <a:t>Doğan Hastanesi</a:t>
                      </a:r>
                      <a:endParaRPr sz="2000" b="1">
                        <a:solidFill>
                          <a:srgbClr val="434343"/>
                        </a:solidFill>
                      </a:endParaRPr>
                    </a:p>
                  </a:txBody>
                  <a:tcPr marL="62825" marR="62825" marT="41884" marB="41884" anchor="b">
                    <a:lnL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 sz="2000">
                          <a:solidFill>
                            <a:srgbClr val="434343"/>
                          </a:solidFill>
                        </a:rPr>
                        <a:t>20%</a:t>
                      </a:r>
                      <a:endParaRPr sz="2000">
                        <a:solidFill>
                          <a:srgbClr val="434343"/>
                        </a:solidFill>
                      </a:endParaRPr>
                    </a:p>
                  </a:txBody>
                  <a:tcPr marL="62825" marR="62825" marT="41884" marB="41884" anchor="b">
                    <a:lnL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9777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 sz="2000" b="1">
                          <a:solidFill>
                            <a:srgbClr val="434343"/>
                          </a:solidFill>
                        </a:rPr>
                        <a:t>Toner Sarayı</a:t>
                      </a:r>
                      <a:endParaRPr sz="2000" b="1">
                        <a:solidFill>
                          <a:srgbClr val="434343"/>
                        </a:solidFill>
                      </a:endParaRPr>
                    </a:p>
                  </a:txBody>
                  <a:tcPr marL="62825" marR="62825" marT="41884" marB="41884" anchor="b">
                    <a:lnL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 sz="2000">
                          <a:solidFill>
                            <a:srgbClr val="434343"/>
                          </a:solidFill>
                        </a:rPr>
                        <a:t>10%</a:t>
                      </a:r>
                      <a:endParaRPr sz="2000">
                        <a:solidFill>
                          <a:srgbClr val="434343"/>
                        </a:solidFill>
                      </a:endParaRPr>
                    </a:p>
                  </a:txBody>
                  <a:tcPr marL="62825" marR="62825" marT="41884" marB="41884" anchor="b">
                    <a:lnL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9777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 sz="2000" b="1">
                          <a:solidFill>
                            <a:srgbClr val="434343"/>
                          </a:solidFill>
                        </a:rPr>
                        <a:t>MetropolCard</a:t>
                      </a:r>
                      <a:endParaRPr sz="2000" b="1">
                        <a:solidFill>
                          <a:srgbClr val="434343"/>
                        </a:solidFill>
                      </a:endParaRPr>
                    </a:p>
                  </a:txBody>
                  <a:tcPr marL="62825" marR="62825" marT="41884" marB="41884" anchor="b">
                    <a:lnL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" sz="2000" dirty="0">
                          <a:solidFill>
                            <a:srgbClr val="434343"/>
                          </a:solidFill>
                        </a:rPr>
                        <a:t>4%</a:t>
                      </a:r>
                      <a:endParaRPr sz="2000" dirty="0">
                        <a:solidFill>
                          <a:srgbClr val="434343"/>
                        </a:solidFill>
                      </a:endParaRPr>
                    </a:p>
                  </a:txBody>
                  <a:tcPr marL="62825" marR="62825" marT="41884" marB="41884" anchor="b">
                    <a:lnL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0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2" name="Google Shape;570;p80">
            <a:extLst>
              <a:ext uri="{FF2B5EF4-FFF2-40B4-BE49-F238E27FC236}">
                <a16:creationId xmlns:a16="http://schemas.microsoft.com/office/drawing/2014/main" id="{007574BD-1A4A-4540-9131-DE29E001323B}"/>
              </a:ext>
            </a:extLst>
          </p:cNvPr>
          <p:cNvSpPr txBox="1"/>
          <p:nvPr/>
        </p:nvSpPr>
        <p:spPr>
          <a:xfrm>
            <a:off x="6905138" y="335122"/>
            <a:ext cx="10206393" cy="11654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75357" tIns="75357" rIns="75357" bIns="75357" anchor="ctr" anchorCtr="0">
            <a:noAutofit/>
          </a:bodyPr>
          <a:lstStyle/>
          <a:p>
            <a:r>
              <a:rPr lang="tr" sz="3957" b="1" dirty="0">
                <a:solidFill>
                  <a:srgbClr val="43434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ANLAŞMALI OLDUĞUMUZ MARKALAR VE İNDİRİM ORANLARI</a:t>
            </a:r>
            <a:endParaRPr sz="3957" i="1" dirty="0">
              <a:solidFill>
                <a:srgbClr val="43434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" name="Google Shape;571;p80">
            <a:extLst>
              <a:ext uri="{FF2B5EF4-FFF2-40B4-BE49-F238E27FC236}">
                <a16:creationId xmlns:a16="http://schemas.microsoft.com/office/drawing/2014/main" id="{316FFBDB-BF67-451C-88FD-CF2A90E2A68E}"/>
              </a:ext>
            </a:extLst>
          </p:cNvPr>
          <p:cNvSpPr txBox="1"/>
          <p:nvPr/>
        </p:nvSpPr>
        <p:spPr>
          <a:xfrm>
            <a:off x="5099050" y="7938929"/>
            <a:ext cx="14340001" cy="641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08" tIns="201008" rIns="201008" bIns="201008" anchor="t" anchorCtr="0">
            <a:noAutofit/>
          </a:bodyPr>
          <a:lstStyle/>
          <a:p>
            <a:r>
              <a:rPr lang="tr" sz="3957" dirty="0">
                <a:solidFill>
                  <a:srgbClr val="434343"/>
                </a:solidFill>
              </a:rPr>
              <a:t>Anlaşma sağladığımız üye iş yerlerine hergün yenileri eklenmektedir.</a:t>
            </a:r>
            <a:endParaRPr sz="3957" dirty="0">
              <a:solidFill>
                <a:srgbClr val="434343"/>
              </a:solidFill>
            </a:endParaRPr>
          </a:p>
        </p:txBody>
      </p:sp>
      <p:pic>
        <p:nvPicPr>
          <p:cNvPr id="16" name="Google Shape;572;p80">
            <a:extLst>
              <a:ext uri="{FF2B5EF4-FFF2-40B4-BE49-F238E27FC236}">
                <a16:creationId xmlns:a16="http://schemas.microsoft.com/office/drawing/2014/main" id="{D9179DB9-1C12-4411-B534-78C058C92D9D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27922" y="7583248"/>
            <a:ext cx="1571128" cy="15711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26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Resim 24">
            <a:extLst>
              <a:ext uri="{FF2B5EF4-FFF2-40B4-BE49-F238E27FC236}">
                <a16:creationId xmlns:a16="http://schemas.microsoft.com/office/drawing/2014/main" id="{B09D120B-39DE-431F-826F-0454DCDFF6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166" y="930608"/>
            <a:ext cx="3989030" cy="2270838"/>
          </a:xfrm>
          <a:prstGeom prst="rect">
            <a:avLst/>
          </a:prstGeom>
        </p:spPr>
      </p:pic>
      <p:pic>
        <p:nvPicPr>
          <p:cNvPr id="26" name="Resim 25">
            <a:extLst>
              <a:ext uri="{FF2B5EF4-FFF2-40B4-BE49-F238E27FC236}">
                <a16:creationId xmlns:a16="http://schemas.microsoft.com/office/drawing/2014/main" id="{69A03448-CD51-489C-95FE-8BEEF8ADF2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96" y="1026417"/>
            <a:ext cx="5913687" cy="3942458"/>
          </a:xfrm>
          <a:prstGeom prst="rect">
            <a:avLst/>
          </a:prstGeom>
        </p:spPr>
      </p:pic>
      <p:sp>
        <p:nvSpPr>
          <p:cNvPr id="28" name="Text Box 3">
            <a:extLst>
              <a:ext uri="{FF2B5EF4-FFF2-40B4-BE49-F238E27FC236}">
                <a16:creationId xmlns:a16="http://schemas.microsoft.com/office/drawing/2014/main" id="{52CECB25-8CA4-46DD-A139-B25A11DF5E50}"/>
              </a:ext>
            </a:extLst>
          </p:cNvPr>
          <p:cNvSpPr txBox="1">
            <a:spLocks/>
          </p:cNvSpPr>
          <p:nvPr/>
        </p:nvSpPr>
        <p:spPr bwMode="auto">
          <a:xfrm>
            <a:off x="7531138" y="4108858"/>
            <a:ext cx="11576151" cy="1361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098" tIns="38098" rIns="38098" bIns="38098"/>
          <a:lstStyle/>
          <a:p>
            <a:pPr>
              <a:defRPr/>
            </a:pPr>
            <a:r>
              <a:rPr lang="tr-TR" altLang="tr-TR" sz="3600" b="1" dirty="0">
                <a:latin typeface="+mj-lt"/>
                <a:sym typeface="Poppins Medium"/>
              </a:rPr>
              <a:t>BKM Express kullanımı:</a:t>
            </a:r>
          </a:p>
        </p:txBody>
      </p:sp>
      <p:sp>
        <p:nvSpPr>
          <p:cNvPr id="29" name="Rectangle 1">
            <a:extLst>
              <a:ext uri="{FF2B5EF4-FFF2-40B4-BE49-F238E27FC236}">
                <a16:creationId xmlns:a16="http://schemas.microsoft.com/office/drawing/2014/main" id="{712BE302-0C29-46CE-806E-43D3CF5C74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3865" y="4905355"/>
            <a:ext cx="1323758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600" dirty="0" err="1"/>
              <a:t>İnternette</a:t>
            </a:r>
            <a:r>
              <a:rPr lang="en-GB" sz="3600" dirty="0"/>
              <a:t> </a:t>
            </a:r>
            <a:r>
              <a:rPr lang="en-GB" sz="3600" dirty="0" err="1"/>
              <a:t>güvenli</a:t>
            </a:r>
            <a:r>
              <a:rPr lang="en-GB" sz="3600" dirty="0"/>
              <a:t> </a:t>
            </a:r>
            <a:r>
              <a:rPr lang="en-GB" sz="3600" dirty="0" err="1"/>
              <a:t>alışveriş</a:t>
            </a:r>
            <a:r>
              <a:rPr lang="en-GB" sz="3600" dirty="0"/>
              <a:t> </a:t>
            </a:r>
            <a:r>
              <a:rPr lang="en-GB" sz="3600" dirty="0" err="1"/>
              <a:t>olanağı</a:t>
            </a:r>
            <a:endParaRPr lang="en-GB" sz="3600" dirty="0"/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600" dirty="0"/>
              <a:t>BKM Express </a:t>
            </a:r>
            <a:r>
              <a:rPr lang="en-GB" sz="3600" dirty="0" err="1"/>
              <a:t>işyerlerinde</a:t>
            </a:r>
            <a:r>
              <a:rPr lang="en-GB" sz="3600" dirty="0"/>
              <a:t> Mobil </a:t>
            </a:r>
            <a:r>
              <a:rPr lang="en-GB" sz="3600" dirty="0" err="1"/>
              <a:t>uygulama</a:t>
            </a:r>
            <a:r>
              <a:rPr lang="en-GB" sz="3600" dirty="0"/>
              <a:t> </a:t>
            </a:r>
            <a:r>
              <a:rPr lang="en-GB" sz="3600" dirty="0" err="1"/>
              <a:t>ile</a:t>
            </a:r>
            <a:r>
              <a:rPr lang="en-GB" sz="3600" dirty="0"/>
              <a:t> </a:t>
            </a:r>
            <a:r>
              <a:rPr lang="en-GB" sz="3600" dirty="0" err="1"/>
              <a:t>kartsız</a:t>
            </a:r>
            <a:r>
              <a:rPr lang="en-GB" sz="3600" dirty="0"/>
              <a:t> </a:t>
            </a:r>
            <a:r>
              <a:rPr lang="en-GB" sz="3600" dirty="0" err="1"/>
              <a:t>ödeme</a:t>
            </a:r>
            <a:endParaRPr lang="en-GB" sz="3600" dirty="0"/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600" dirty="0" err="1"/>
              <a:t>İstenilen</a:t>
            </a:r>
            <a:r>
              <a:rPr lang="en-GB" sz="3600" dirty="0"/>
              <a:t> </a:t>
            </a:r>
            <a:r>
              <a:rPr lang="en-GB" sz="3600" dirty="0" err="1"/>
              <a:t>kişinin</a:t>
            </a:r>
            <a:r>
              <a:rPr lang="en-GB" sz="3600" dirty="0"/>
              <a:t> </a:t>
            </a:r>
            <a:r>
              <a:rPr lang="en-GB" sz="3600" dirty="0" err="1"/>
              <a:t>kartına</a:t>
            </a:r>
            <a:r>
              <a:rPr lang="en-GB" sz="3600" dirty="0"/>
              <a:t> 7 </a:t>
            </a:r>
            <a:r>
              <a:rPr lang="en-GB" sz="3600" dirty="0" err="1"/>
              <a:t>gün</a:t>
            </a:r>
            <a:r>
              <a:rPr lang="en-GB" sz="3600" dirty="0"/>
              <a:t> 24 </a:t>
            </a:r>
            <a:r>
              <a:rPr lang="en-GB" sz="3600" dirty="0" err="1"/>
              <a:t>saat</a:t>
            </a:r>
            <a:r>
              <a:rPr lang="en-GB" sz="3600" dirty="0"/>
              <a:t> para </a:t>
            </a:r>
            <a:r>
              <a:rPr lang="en-GB" sz="3600" dirty="0" err="1"/>
              <a:t>transferi</a:t>
            </a:r>
            <a:endParaRPr lang="en-GB" sz="3600" dirty="0"/>
          </a:p>
        </p:txBody>
      </p:sp>
      <p:sp>
        <p:nvSpPr>
          <p:cNvPr id="3" name="Dikdörtgen 2"/>
          <p:cNvSpPr/>
          <p:nvPr/>
        </p:nvSpPr>
        <p:spPr>
          <a:xfrm>
            <a:off x="15767050" y="473075"/>
            <a:ext cx="3962400" cy="2728371"/>
          </a:xfrm>
          <a:prstGeom prst="rect">
            <a:avLst/>
          </a:prstGeom>
          <a:solidFill>
            <a:srgbClr val="F6F6F6"/>
          </a:solidFill>
          <a:ln>
            <a:solidFill>
              <a:srgbClr val="F6F6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30" name="Picture 6" descr="BKM EXPRESS ile ilgili gÃ¶rsel sonucu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25" b="18168"/>
          <a:stretch/>
        </p:blipFill>
        <p:spPr bwMode="auto">
          <a:xfrm>
            <a:off x="12248196" y="694427"/>
            <a:ext cx="53848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FAC1EE09-1C83-4FC7-9E49-76AFF5FBD20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96" y="6188075"/>
            <a:ext cx="5828647" cy="170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559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ikdörtgen 20"/>
          <p:cNvSpPr/>
          <p:nvPr/>
        </p:nvSpPr>
        <p:spPr>
          <a:xfrm>
            <a:off x="0" y="8072587"/>
            <a:ext cx="18434050" cy="3220888"/>
          </a:xfrm>
          <a:prstGeom prst="rect">
            <a:avLst/>
          </a:prstGeom>
          <a:solidFill>
            <a:srgbClr val="F6F6F6"/>
          </a:solidFill>
          <a:ln>
            <a:solidFill>
              <a:srgbClr val="F6F6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-18562" y="4308"/>
            <a:ext cx="6089650" cy="5959475"/>
          </a:xfrm>
          <a:prstGeom prst="rect">
            <a:avLst/>
          </a:prstGeom>
          <a:solidFill>
            <a:srgbClr val="F6F6F6"/>
          </a:solidFill>
          <a:ln>
            <a:solidFill>
              <a:srgbClr val="F6F6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5 Dikdörtgen"/>
          <p:cNvSpPr/>
          <p:nvPr/>
        </p:nvSpPr>
        <p:spPr>
          <a:xfrm>
            <a:off x="-42008" y="12501"/>
            <a:ext cx="20122173" cy="1543705"/>
          </a:xfrm>
          <a:prstGeom prst="rect">
            <a:avLst/>
          </a:prstGeom>
          <a:solidFill>
            <a:srgbClr val="F16324"/>
          </a:solidFill>
          <a:ln>
            <a:solidFill>
              <a:srgbClr val="F163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277" b="1" dirty="0"/>
              <a:t>KARTA TANIMLI MARKALAR</a:t>
            </a:r>
          </a:p>
        </p:txBody>
      </p:sp>
      <p:grpSp>
        <p:nvGrpSpPr>
          <p:cNvPr id="7" name="27 Grup"/>
          <p:cNvGrpSpPr/>
          <p:nvPr/>
        </p:nvGrpSpPr>
        <p:grpSpPr>
          <a:xfrm>
            <a:off x="3598365" y="2759075"/>
            <a:ext cx="12907370" cy="7391400"/>
            <a:chOff x="323528" y="404664"/>
            <a:chExt cx="8424936" cy="4824536"/>
          </a:xfrm>
        </p:grpSpPr>
        <p:sp>
          <p:nvSpPr>
            <p:cNvPr id="8" name="26 Dikdörtgen"/>
            <p:cNvSpPr/>
            <p:nvPr/>
          </p:nvSpPr>
          <p:spPr>
            <a:xfrm>
              <a:off x="323528" y="404664"/>
              <a:ext cx="8424936" cy="48245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grpSp>
          <p:nvGrpSpPr>
            <p:cNvPr id="9" name="25 Grup"/>
            <p:cNvGrpSpPr/>
            <p:nvPr/>
          </p:nvGrpSpPr>
          <p:grpSpPr>
            <a:xfrm>
              <a:off x="449542" y="548680"/>
              <a:ext cx="8172908" cy="4485599"/>
              <a:chOff x="395536" y="548680"/>
              <a:chExt cx="8172908" cy="4485599"/>
            </a:xfrm>
          </p:grpSpPr>
          <p:pic>
            <p:nvPicPr>
              <p:cNvPr id="10" name="Picture 4" descr="Paramâdan, Param KartâlÄ±lara  Teknosaâda %3 Ä°ndirim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582241" y="548680"/>
                <a:ext cx="1704155" cy="107746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" name="Picture 17" descr="ikea ile ilgili gÃ¶rsel sonucu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752024" y="4251405"/>
                <a:ext cx="1944216" cy="65617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" name="Picture 21" descr="mavi ile ilgili gÃ¶rsel sonucu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040052" y="3068960"/>
                <a:ext cx="1080120" cy="108012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" name="Picture 23" descr="divarese ile ilgili gÃ¶rsel sonucu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t="31509" b="33482"/>
              <a:stretch>
                <a:fillRect/>
              </a:stretch>
            </p:blipFill>
            <p:spPr bwMode="auto">
              <a:xfrm>
                <a:off x="2695730" y="727373"/>
                <a:ext cx="2056805" cy="72008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" name="Picture 25" descr="morhipo ile ilgili gÃ¶rsel sonucu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l="24330" t="30253" r="23533" b="32229"/>
              <a:stretch>
                <a:fillRect/>
              </a:stretch>
            </p:blipFill>
            <p:spPr bwMode="auto">
              <a:xfrm>
                <a:off x="2588232" y="1484784"/>
                <a:ext cx="2271800" cy="90872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" name="Picture 27" descr="Ä°lgili resim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 t="30777" b="30347"/>
              <a:stretch>
                <a:fillRect/>
              </a:stretch>
            </p:blipFill>
            <p:spPr bwMode="auto">
              <a:xfrm>
                <a:off x="523141" y="691369"/>
                <a:ext cx="2037486" cy="79208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" name="Picture 29" descr="atasay ile ilgili gÃ¶rsel sonucu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6300192" y="2348880"/>
                <a:ext cx="2268252" cy="90730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" name="Picture 31" descr="ebebek ile ilgili gÃ¶rsel sonucu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 t="34921" b="32319"/>
              <a:stretch>
                <a:fillRect/>
              </a:stretch>
            </p:blipFill>
            <p:spPr bwMode="auto">
              <a:xfrm>
                <a:off x="395536" y="2426992"/>
                <a:ext cx="2292697" cy="75107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" name="Picture 33" descr="ayakkabÄ± dÃ¼nyasÄ± markalar ile ilgili gÃ¶rsel sonucu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 l="14714" t="33860" r="13545" b="32367"/>
              <a:stretch>
                <a:fillRect/>
              </a:stretch>
            </p:blipFill>
            <p:spPr bwMode="auto">
              <a:xfrm>
                <a:off x="2684017" y="2514498"/>
                <a:ext cx="2080231" cy="57606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" name="Picture 4" descr="http://www.memurkafe.com/wp-content/uploads/2013/07/ipekyol-logo.jpg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 l="13500" t="31015" r="13601" b="30216"/>
              <a:stretch>
                <a:fillRect/>
              </a:stretch>
            </p:blipFill>
            <p:spPr bwMode="auto">
              <a:xfrm>
                <a:off x="4716016" y="767378"/>
                <a:ext cx="1728192" cy="64007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" name="Picture 6" descr="Twist Logo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 l="10714" t="25772" b="26978"/>
              <a:stretch>
                <a:fillRect/>
              </a:stretch>
            </p:blipFill>
            <p:spPr bwMode="auto">
              <a:xfrm>
                <a:off x="641784" y="1603811"/>
                <a:ext cx="1800200" cy="67066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" name="Picture 12" descr="Ä°lgili resim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444016" y="3383426"/>
                <a:ext cx="2195736" cy="65872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5" name="Picture 14" descr="hotiÃ§ logo ile ilgili gÃ¶rsel sonucu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 t="27563" b="33492"/>
              <a:stretch>
                <a:fillRect/>
              </a:stretch>
            </p:blipFill>
            <p:spPr bwMode="auto">
              <a:xfrm>
                <a:off x="6390202" y="3306156"/>
                <a:ext cx="2088232" cy="81326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6" name="Picture 16" descr="kÄ±ÄÄ±lÄ± logo ile ilgili gÃ¶rsel sonucu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821804" y="4137624"/>
                <a:ext cx="1440160" cy="88373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7" name="Picture 18" descr="beymen club logo ile ilgili gÃ¶rsel sonucu"/>
              <p:cNvPicPr>
                <a:picLocks noChangeAspect="1" noChangeArrowheads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>
                <a:off x="2824032" y="3206480"/>
                <a:ext cx="1800200" cy="101261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8" name="Picture 22" descr="network marka logo ile ilgili gÃ¶rsel sonucu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 l="13230" t="26460" r="14951" b="24401"/>
              <a:stretch>
                <a:fillRect/>
              </a:stretch>
            </p:blipFill>
            <p:spPr bwMode="auto">
              <a:xfrm>
                <a:off x="6390202" y="1581947"/>
                <a:ext cx="2088232" cy="71439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9" name="Picture 24" descr="que logo ile ilgili gÃ¶rsel sonucu"/>
              <p:cNvPicPr>
                <a:picLocks noChangeAspect="1" noChangeArrowheads="1"/>
              </p:cNvPicPr>
              <p:nvPr/>
            </p:nvPicPr>
            <p:blipFill>
              <a:blip r:embed="rId19" cstate="print"/>
              <a:srcRect l="4787" t="12765" r="4261" b="10644"/>
              <a:stretch>
                <a:fillRect/>
              </a:stretch>
            </p:blipFill>
            <p:spPr bwMode="auto">
              <a:xfrm>
                <a:off x="4860032" y="4124704"/>
                <a:ext cx="1440160" cy="9095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0" name="Picture 28" descr="jack and jones logo ile ilgili gÃ¶rsel sonucu"/>
              <p:cNvPicPr>
                <a:picLocks noChangeAspect="1" noChangeArrowheads="1"/>
              </p:cNvPicPr>
              <p:nvPr/>
            </p:nvPicPr>
            <p:blipFill>
              <a:blip r:embed="rId20" cstate="print"/>
              <a:srcRect l="5305" t="36926" r="4507" b="38355"/>
              <a:stretch>
                <a:fillRect/>
              </a:stretch>
            </p:blipFill>
            <p:spPr bwMode="auto">
              <a:xfrm>
                <a:off x="6318194" y="4382528"/>
                <a:ext cx="2232248" cy="39392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1" name="Picture 36" descr="carrefour logo ile ilgili gÃ¶rsel sonucu"/>
              <p:cNvPicPr>
                <a:picLocks noChangeAspect="1" noChangeArrowheads="1"/>
              </p:cNvPicPr>
              <p:nvPr/>
            </p:nvPicPr>
            <p:blipFill>
              <a:blip r:embed="rId21" cstate="print"/>
              <a:srcRect/>
              <a:stretch>
                <a:fillRect/>
              </a:stretch>
            </p:blipFill>
            <p:spPr bwMode="auto">
              <a:xfrm>
                <a:off x="4765712" y="1390464"/>
                <a:ext cx="1628800" cy="16288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7669726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Resim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9917"/>
            <a:ext cx="20104102" cy="11308556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>
          <a:xfrm>
            <a:off x="5490586" y="1387475"/>
            <a:ext cx="10439400" cy="4862771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Text Box 3"/>
          <p:cNvSpPr txBox="1">
            <a:spLocks/>
          </p:cNvSpPr>
          <p:nvPr/>
        </p:nvSpPr>
        <p:spPr bwMode="auto">
          <a:xfrm>
            <a:off x="3965572" y="3673475"/>
            <a:ext cx="124968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algn="ctr"/>
            <a:r>
              <a:rPr lang="tr-TR" sz="4400" dirty="0"/>
              <a:t>Türkiye </a:t>
            </a:r>
            <a:r>
              <a:rPr lang="tr-TR" sz="4400" dirty="0" err="1"/>
              <a:t>Optisyen</a:t>
            </a:r>
            <a:r>
              <a:rPr lang="tr-TR" sz="4400" dirty="0"/>
              <a:t>-Gözlükçüler Birliği üyelerine Türkiye’nin en yenilikçi ödeme Platformunda hizmet etmekten mutluluk duyarız.</a:t>
            </a: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2528" y="5645154"/>
            <a:ext cx="19044" cy="19041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4928" y="5797554"/>
            <a:ext cx="19044" cy="19041"/>
          </a:xfrm>
          <a:prstGeom prst="rect">
            <a:avLst/>
          </a:prstGeom>
        </p:spPr>
      </p:pic>
      <p:pic>
        <p:nvPicPr>
          <p:cNvPr id="10" name="Picture 2" descr="http://togb.org.tr/wp-content/uploads/2019/11/t%C3%BCrk-optisyen-g%C3%B6zl%C3%BCk%C3%A7%C3%BCler-birli%C4%9Fi-logo-OK-1-1024x102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5878" y="320675"/>
            <a:ext cx="2932345" cy="2932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914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5 Dikdörtgen"/>
          <p:cNvSpPr/>
          <p:nvPr/>
        </p:nvSpPr>
        <p:spPr>
          <a:xfrm>
            <a:off x="-18074" y="15875"/>
            <a:ext cx="20122173" cy="1543705"/>
          </a:xfrm>
          <a:prstGeom prst="rect">
            <a:avLst/>
          </a:prstGeom>
          <a:solidFill>
            <a:srgbClr val="F16324"/>
          </a:solidFill>
          <a:ln>
            <a:solidFill>
              <a:srgbClr val="F163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277" b="1" dirty="0"/>
              <a:t>PLATFORMDA KİMLER VAR?</a:t>
            </a:r>
          </a:p>
        </p:txBody>
      </p:sp>
      <p:pic>
        <p:nvPicPr>
          <p:cNvPr id="7" name="Picture 4" descr="https://yemekmatik.com.tr/web/image/187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19250" y="3883902"/>
            <a:ext cx="4309488" cy="1005129"/>
          </a:xfrm>
          <a:prstGeom prst="rect">
            <a:avLst/>
          </a:prstGeom>
          <a:noFill/>
        </p:spPr>
      </p:pic>
      <p:pic>
        <p:nvPicPr>
          <p:cNvPr id="8" name="Picture 7" descr="infoteks logo ile ilgili gÃ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87" y="3226580"/>
            <a:ext cx="4462365" cy="1662451"/>
          </a:xfrm>
          <a:prstGeom prst="rect">
            <a:avLst/>
          </a:prstGeom>
          <a:noFill/>
        </p:spPr>
      </p:pic>
      <p:pic>
        <p:nvPicPr>
          <p:cNvPr id="1030" name="Picture 6" descr="Ä°lgili resi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976" y="5922616"/>
            <a:ext cx="3335406" cy="2001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7BCD9CFC-1BBD-481B-8705-C39398E4A3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40" r="54080" b="41078"/>
          <a:stretch/>
        </p:blipFill>
        <p:spPr>
          <a:xfrm>
            <a:off x="7183298" y="7123558"/>
            <a:ext cx="3304262" cy="1022300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DEEDFAB8-4E1A-4617-9241-816E66D2459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92" r="56642" b="27522"/>
          <a:stretch/>
        </p:blipFill>
        <p:spPr>
          <a:xfrm>
            <a:off x="9636641" y="5590237"/>
            <a:ext cx="5604491" cy="1404967"/>
          </a:xfrm>
          <a:prstGeom prst="rect">
            <a:avLst/>
          </a:prstGeom>
        </p:spPr>
      </p:pic>
      <p:pic>
        <p:nvPicPr>
          <p:cNvPr id="1032" name="Picture 8" descr="BKM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5610" y="6893895"/>
            <a:ext cx="2347428" cy="125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6"/>
          <p:cNvPicPr>
            <a:picLocks noChangeAspect="1" noChangeArrowheads="1"/>
          </p:cNvPicPr>
          <p:nvPr/>
        </p:nvPicPr>
        <p:blipFill>
          <a:blip r:embed="rId7" cstate="print"/>
          <a:srcRect l="45655" t="69515" r="43830" b="21626"/>
          <a:stretch>
            <a:fillRect/>
          </a:stretch>
        </p:blipFill>
        <p:spPr bwMode="auto">
          <a:xfrm>
            <a:off x="5756456" y="5992641"/>
            <a:ext cx="2239661" cy="1060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5" descr="yerli ve milli logo ile ilgili gÃ¶rsel sonucu"/>
          <p:cNvPicPr>
            <a:picLocks noChangeAspect="1" noChangeArrowheads="1"/>
          </p:cNvPicPr>
          <p:nvPr/>
        </p:nvPicPr>
        <p:blipFill>
          <a:blip r:embed="rId8" cstate="print"/>
          <a:srcRect t="8488" r="-2381" b="23786"/>
          <a:stretch>
            <a:fillRect/>
          </a:stretch>
        </p:blipFill>
        <p:spPr bwMode="auto">
          <a:xfrm>
            <a:off x="15600791" y="9430039"/>
            <a:ext cx="4393621" cy="16348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15634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/>
          </p:cNvSpPr>
          <p:nvPr/>
        </p:nvSpPr>
        <p:spPr bwMode="auto">
          <a:xfrm>
            <a:off x="1441450" y="2530475"/>
            <a:ext cx="3733801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algn="ctr">
              <a:defRPr/>
            </a:pPr>
            <a:r>
              <a:rPr lang="tr-TR" altLang="tr-TR" sz="4000" b="1" dirty="0">
                <a:solidFill>
                  <a:schemeClr val="bg1"/>
                </a:solidFill>
                <a:latin typeface="+mj-lt"/>
                <a:sym typeface="Poppins Medium"/>
              </a:rPr>
              <a:t>HİZMET ALANLARIMIZ</a:t>
            </a:r>
          </a:p>
        </p:txBody>
      </p:sp>
      <p:pic>
        <p:nvPicPr>
          <p:cNvPr id="10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888" y="3703637"/>
            <a:ext cx="8074917" cy="406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312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Resim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7" y="397"/>
            <a:ext cx="20104102" cy="11308556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>
          <a:xfrm>
            <a:off x="5490586" y="1052771"/>
            <a:ext cx="10439400" cy="5197475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Text Box 3"/>
          <p:cNvSpPr txBox="1">
            <a:spLocks/>
          </p:cNvSpPr>
          <p:nvPr/>
        </p:nvSpPr>
        <p:spPr bwMode="auto">
          <a:xfrm>
            <a:off x="2851150" y="5510014"/>
            <a:ext cx="124968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r>
              <a:rPr lang="tr-TR" sz="4400" dirty="0"/>
              <a:t>Türkiye </a:t>
            </a:r>
            <a:r>
              <a:rPr lang="tr-TR" sz="4400" dirty="0" err="1"/>
              <a:t>Optisyen</a:t>
            </a:r>
            <a:r>
              <a:rPr lang="tr-TR" sz="4400" dirty="0"/>
              <a:t>-Gözlükçüler Birliği üyelerine verilecek kartlar ile ortak satın almanın getireceği avantajlardan Birlik üyelerinin faydalanmasını sağlamak isteriz.</a:t>
            </a: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2528" y="5645154"/>
            <a:ext cx="19044" cy="19041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4928" y="5797554"/>
            <a:ext cx="19044" cy="19041"/>
          </a:xfrm>
          <a:prstGeom prst="rect">
            <a:avLst/>
          </a:prstGeom>
        </p:spPr>
      </p:pic>
      <p:pic>
        <p:nvPicPr>
          <p:cNvPr id="10" name="Picture 2" descr="http://togb.org.tr/wp-content/uploads/2019/11/t%C3%BCrk-optisyen-g%C3%B6zl%C3%BCk%C3%A7%C3%BCler-birli%C4%9Fi-logo-OK-1-1024x102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450" y="1815220"/>
            <a:ext cx="2932345" cy="2932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531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/>
          </p:cNvSpPr>
          <p:nvPr/>
        </p:nvSpPr>
        <p:spPr bwMode="auto">
          <a:xfrm>
            <a:off x="1517650" y="2762187"/>
            <a:ext cx="3733538" cy="1584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>
            <a:defPPr>
              <a:defRPr lang="tr-TR"/>
            </a:defPPr>
            <a:lvl1pPr algn="ctr"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tr-TR" altLang="tr-TR" dirty="0">
                <a:sym typeface="Poppins Medium"/>
              </a:rPr>
              <a:t>KART </a:t>
            </a:r>
          </a:p>
          <a:p>
            <a:r>
              <a:rPr lang="tr-TR" altLang="tr-TR" dirty="0">
                <a:sym typeface="Poppins Medium"/>
              </a:rPr>
              <a:t>TASARIMI</a:t>
            </a:r>
          </a:p>
        </p:txBody>
      </p:sp>
      <p:sp>
        <p:nvSpPr>
          <p:cNvPr id="6" name="22 Dikdörtgen"/>
          <p:cNvSpPr/>
          <p:nvPr/>
        </p:nvSpPr>
        <p:spPr>
          <a:xfrm>
            <a:off x="7457004" y="6298625"/>
            <a:ext cx="11703658" cy="268601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r-TR" sz="2968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A45B1BFB-EA99-4003-BD74-98B2A25512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1050" y="6095273"/>
            <a:ext cx="13179939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tabLst>
                <a:tab pos="290499" algn="l"/>
              </a:tabLst>
              <a:defRPr/>
            </a:pPr>
            <a:endParaRPr lang="tr-TR" sz="4800" dirty="0">
              <a:latin typeface="+mj-lt"/>
            </a:endParaRPr>
          </a:p>
          <a:p>
            <a:pPr>
              <a:spcBef>
                <a:spcPts val="1200"/>
              </a:spcBef>
              <a:tabLst>
                <a:tab pos="290499" algn="l"/>
              </a:tabLst>
              <a:defRPr/>
            </a:pPr>
            <a:r>
              <a:rPr lang="tr-TR" sz="4800" dirty="0"/>
              <a:t>Türkiye </a:t>
            </a:r>
            <a:r>
              <a:rPr lang="tr-TR" sz="4800" dirty="0" err="1"/>
              <a:t>Optisyen</a:t>
            </a:r>
            <a:r>
              <a:rPr lang="tr-TR" sz="4800" dirty="0"/>
              <a:t>-Gözlükçüler Birliği için özel tasarlanacak bir kart görseli kullanılacaktır.</a:t>
            </a:r>
            <a:endParaRPr lang="en-GB" sz="4800" dirty="0">
              <a:latin typeface="+mj-lt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8D7039B7-21F4-45BA-BD41-9452172FDD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6850" y="296289"/>
            <a:ext cx="7811590" cy="6516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665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ikdörtgen 20"/>
          <p:cNvSpPr/>
          <p:nvPr/>
        </p:nvSpPr>
        <p:spPr>
          <a:xfrm>
            <a:off x="0" y="8072587"/>
            <a:ext cx="18434050" cy="3220888"/>
          </a:xfrm>
          <a:prstGeom prst="rect">
            <a:avLst/>
          </a:prstGeom>
          <a:solidFill>
            <a:srgbClr val="F6F6F6"/>
          </a:solidFill>
          <a:ln>
            <a:solidFill>
              <a:srgbClr val="F6F6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-18562" y="4308"/>
            <a:ext cx="6089650" cy="5959475"/>
          </a:xfrm>
          <a:prstGeom prst="rect">
            <a:avLst/>
          </a:prstGeom>
          <a:solidFill>
            <a:srgbClr val="F6F6F6"/>
          </a:solidFill>
          <a:ln>
            <a:solidFill>
              <a:srgbClr val="F6F6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5 Dikdörtgen"/>
          <p:cNvSpPr/>
          <p:nvPr/>
        </p:nvSpPr>
        <p:spPr>
          <a:xfrm>
            <a:off x="-42008" y="12501"/>
            <a:ext cx="20122173" cy="1543705"/>
          </a:xfrm>
          <a:prstGeom prst="rect">
            <a:avLst/>
          </a:prstGeom>
          <a:solidFill>
            <a:srgbClr val="F16324"/>
          </a:solidFill>
          <a:ln>
            <a:solidFill>
              <a:srgbClr val="F163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277" b="1" dirty="0"/>
              <a:t>KART ÖZELLİKLERİ</a:t>
            </a: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/>
          <a:srcRect l="29133" r="27197"/>
          <a:stretch>
            <a:fillRect/>
          </a:stretch>
        </p:blipFill>
        <p:spPr bwMode="auto">
          <a:xfrm>
            <a:off x="-42008" y="1564399"/>
            <a:ext cx="6352236" cy="9707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9 Dikdörtgen"/>
          <p:cNvSpPr/>
          <p:nvPr/>
        </p:nvSpPr>
        <p:spPr>
          <a:xfrm>
            <a:off x="7066366" y="2552080"/>
            <a:ext cx="12496800" cy="6823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1600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tr-TR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lvl="1" indent="-285750" algn="just" defTabSz="1600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itchFamily="34" charset="0"/>
              <a:buChar char="••"/>
            </a:pPr>
            <a:r>
              <a:rPr lang="tr-TR" sz="3600" dirty="0"/>
              <a:t>Bankacılık altyapısında çalışır.</a:t>
            </a:r>
          </a:p>
          <a:p>
            <a:pPr marL="285750" lvl="1" indent="-285750" algn="just" defTabSz="1600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itchFamily="34" charset="0"/>
              <a:buChar char="••"/>
            </a:pPr>
            <a:endParaRPr lang="tr-TR" sz="3600" dirty="0"/>
          </a:p>
          <a:p>
            <a:pPr marL="285750" lvl="1" indent="-285750" algn="just" defTabSz="1600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itchFamily="34" charset="0"/>
              <a:buChar char="••"/>
            </a:pPr>
            <a:r>
              <a:rPr lang="tr-TR" sz="3600" dirty="0"/>
              <a:t>Kullanımı Banka Kartı kadar kolaydır.</a:t>
            </a:r>
          </a:p>
          <a:p>
            <a:pPr marL="285750" lvl="1" indent="-285750" algn="just" defTabSz="1600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itchFamily="34" charset="0"/>
              <a:buChar char="••"/>
            </a:pPr>
            <a:endParaRPr lang="tr-TR" sz="3600" dirty="0"/>
          </a:p>
          <a:p>
            <a:pPr marL="285750" lvl="1" indent="-285750" algn="just" defTabSz="1600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itchFamily="34" charset="0"/>
              <a:buChar char="••"/>
            </a:pPr>
            <a:r>
              <a:rPr lang="tr-TR" sz="3600" dirty="0"/>
              <a:t>Kartlar kişiye özel ve şifrelidir.</a:t>
            </a:r>
          </a:p>
          <a:p>
            <a:pPr marL="285750" lvl="1" indent="-285750" algn="just" defTabSz="1600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itchFamily="34" charset="0"/>
              <a:buChar char="••"/>
            </a:pPr>
            <a:endParaRPr lang="tr-TR" sz="3600" dirty="0"/>
          </a:p>
          <a:p>
            <a:pPr marL="285750" lvl="1" indent="-285750" algn="just" defTabSz="1600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itchFamily="34" charset="0"/>
              <a:buChar char="••"/>
            </a:pPr>
            <a:r>
              <a:rPr lang="tr-TR" sz="3600" dirty="0"/>
              <a:t>E-para özellikli olması nedeniyle Kart Bakiyesi Merkez Bankası güvencesindedir.</a:t>
            </a:r>
          </a:p>
          <a:p>
            <a:pPr marL="285750" lvl="1" indent="-285750" algn="just" defTabSz="1600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itchFamily="34" charset="0"/>
              <a:buChar char="••"/>
            </a:pPr>
            <a:endParaRPr lang="tr-TR" sz="3600" dirty="0"/>
          </a:p>
          <a:p>
            <a:pPr marL="285750" lvl="1" indent="-285750" algn="just" defTabSz="1600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itchFamily="34" charset="0"/>
              <a:buChar char="••"/>
            </a:pPr>
            <a:r>
              <a:rPr lang="tr-TR" sz="3600" dirty="0"/>
              <a:t>Banka sistemleri kullanıldığı için yeni markaların eklenmesi ve avantaj çeşitliliği sağlanması kolay ve hızlıdır.</a:t>
            </a:r>
          </a:p>
        </p:txBody>
      </p:sp>
    </p:spTree>
    <p:extLst>
      <p:ext uri="{BB962C8B-B14F-4D97-AF65-F5344CB8AC3E}">
        <p14:creationId xmlns:p14="http://schemas.microsoft.com/office/powerpoint/2010/main" val="698583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/>
          </p:cNvSpPr>
          <p:nvPr/>
        </p:nvSpPr>
        <p:spPr bwMode="auto">
          <a:xfrm>
            <a:off x="1112805" y="2851261"/>
            <a:ext cx="4495199" cy="1584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098" tIns="38098" rIns="38098" bIns="38098"/>
          <a:lstStyle/>
          <a:p>
            <a:pPr algn="ctr">
              <a:defRPr/>
            </a:pPr>
            <a:r>
              <a:rPr lang="tr-TR" altLang="tr-TR" sz="4000" b="1" dirty="0">
                <a:solidFill>
                  <a:schemeClr val="bg1"/>
                </a:solidFill>
                <a:latin typeface="+mj-lt"/>
                <a:sym typeface="Poppins Medium"/>
              </a:rPr>
              <a:t>AVANTAJLAR DÜNYASI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193211" y="1380101"/>
            <a:ext cx="14326625" cy="151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tabLst>
                <a:tab pos="290499" algn="l"/>
              </a:tabLst>
              <a:defRPr/>
            </a:pPr>
            <a:r>
              <a:rPr lang="tr-TR" sz="4617" dirty="0">
                <a:latin typeface="+mj-lt"/>
              </a:rPr>
              <a:t>Optik Kart avantajları ile bir çok marka indirimi tek bir kartta….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DF9BFF86-11DD-4BCA-8A52-EDF2D78E31AF}"/>
              </a:ext>
            </a:extLst>
          </p:cNvPr>
          <p:cNvSpPr txBox="1"/>
          <p:nvPr/>
        </p:nvSpPr>
        <p:spPr>
          <a:xfrm>
            <a:off x="5608004" y="3478327"/>
            <a:ext cx="703068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65442" indent="-565442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90499" algn="l"/>
              </a:tabLst>
              <a:defRPr/>
            </a:pPr>
            <a:r>
              <a:rPr lang="tr-TR" sz="4000" b="1" i="1" dirty="0"/>
              <a:t>Seçme hakkı</a:t>
            </a:r>
          </a:p>
          <a:p>
            <a:pPr marL="565442" indent="-565442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90499" algn="l"/>
              </a:tabLst>
              <a:defRPr/>
            </a:pPr>
            <a:r>
              <a:rPr lang="tr-TR" sz="4000" b="1" i="1" dirty="0"/>
              <a:t>Lider </a:t>
            </a:r>
            <a:r>
              <a:rPr lang="tr-TR" sz="4000" dirty="0"/>
              <a:t>üye iş yerleri</a:t>
            </a:r>
          </a:p>
          <a:p>
            <a:pPr marL="565442" indent="-565442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90499" algn="l"/>
              </a:tabLst>
              <a:defRPr/>
            </a:pPr>
            <a:r>
              <a:rPr lang="tr-TR" sz="4000" dirty="0"/>
              <a:t>Bakiye yüklemelerinden </a:t>
            </a:r>
            <a:r>
              <a:rPr lang="tr-TR" sz="4000" b="1" i="1" dirty="0" err="1"/>
              <a:t>iskonto</a:t>
            </a:r>
            <a:r>
              <a:rPr lang="tr-TR" sz="4000" b="1" i="1" dirty="0"/>
              <a:t> kazanımı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4967" y="2530475"/>
            <a:ext cx="7477827" cy="634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375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/>
          </p:cNvSpPr>
          <p:nvPr/>
        </p:nvSpPr>
        <p:spPr bwMode="auto">
          <a:xfrm>
            <a:off x="1112805" y="2851261"/>
            <a:ext cx="4495199" cy="1584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098" tIns="38098" rIns="38098" bIns="38098"/>
          <a:lstStyle/>
          <a:p>
            <a:pPr algn="ctr">
              <a:defRPr/>
            </a:pPr>
            <a:r>
              <a:rPr lang="tr-TR" sz="4000" dirty="0">
                <a:solidFill>
                  <a:srgbClr val="31C3A6"/>
                </a:solidFill>
                <a:latin typeface="Montserrat Thin"/>
                <a:ea typeface="Montserrat Thin"/>
                <a:cs typeface="Montserrat Thin"/>
                <a:sym typeface="Montserrat Thin"/>
              </a:rPr>
              <a:t>Üye İş Yeri Anlaşmaları</a:t>
            </a:r>
          </a:p>
          <a:p>
            <a:pPr algn="ctr">
              <a:defRPr/>
            </a:pPr>
            <a:endParaRPr lang="tr-TR" altLang="tr-TR" sz="4000" b="1" dirty="0">
              <a:solidFill>
                <a:schemeClr val="bg1"/>
              </a:solidFill>
              <a:latin typeface="+mj-lt"/>
              <a:sym typeface="Poppins Medium"/>
            </a:endParaRPr>
          </a:p>
        </p:txBody>
      </p:sp>
      <p:pic>
        <p:nvPicPr>
          <p:cNvPr id="3" name="Google Shape;486;p77">
            <a:extLst>
              <a:ext uri="{FF2B5EF4-FFF2-40B4-BE49-F238E27FC236}">
                <a16:creationId xmlns:a16="http://schemas.microsoft.com/office/drawing/2014/main" id="{B2701C05-FA9D-4D5C-A8DA-6DB0F9F161C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27880" y="2211305"/>
            <a:ext cx="4448340" cy="44483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2683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/>
          </p:cNvSpPr>
          <p:nvPr/>
        </p:nvSpPr>
        <p:spPr bwMode="auto">
          <a:xfrm>
            <a:off x="1517650" y="2378075"/>
            <a:ext cx="31242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098" tIns="38098" rIns="38098" bIns="38098"/>
          <a:lstStyle/>
          <a:p>
            <a:pPr algn="ctr">
              <a:defRPr/>
            </a:pPr>
            <a:endParaRPr lang="tr-TR" altLang="tr-T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sym typeface="Poppins Medium"/>
            </a:endParaRPr>
          </a:p>
        </p:txBody>
      </p:sp>
      <p:sp>
        <p:nvSpPr>
          <p:cNvPr id="3" name="Google Shape;492;p78">
            <a:extLst>
              <a:ext uri="{FF2B5EF4-FFF2-40B4-BE49-F238E27FC236}">
                <a16:creationId xmlns:a16="http://schemas.microsoft.com/office/drawing/2014/main" id="{2AB5DF1C-5857-4C0A-9AEF-A7D8510EE872}"/>
              </a:ext>
            </a:extLst>
          </p:cNvPr>
          <p:cNvSpPr/>
          <p:nvPr/>
        </p:nvSpPr>
        <p:spPr>
          <a:xfrm>
            <a:off x="5554469" y="394710"/>
            <a:ext cx="14032738" cy="2739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19994" y="0"/>
                </a:lnTo>
                <a:lnTo>
                  <a:pt x="119994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tr" sz="3298" b="1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Optik Kart’a</a:t>
            </a:r>
            <a:r>
              <a:rPr lang="tr" sz="3298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istenildiği kadar kredi yüklemesi yapılarak anlaşmalı </a:t>
            </a:r>
            <a:r>
              <a:rPr lang="tr" sz="3298" b="1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giyim, akaryakıt, yiyecek/içecek satış merkezleri</a:t>
            </a:r>
            <a:r>
              <a:rPr lang="tr" sz="3298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dahil diğer birçok sektörde özel ve ayrıcalıklı hizmet alımı, indirim ve ödemeimkanlarından yararlanılabilmektedir. </a:t>
            </a:r>
            <a:endParaRPr sz="3298" dirty="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120000"/>
              </a:lnSpc>
            </a:pPr>
            <a:r>
              <a:rPr lang="tr" sz="3298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Üyelerinizin kartları ile bu avantajlardan yararlanmasını sağlayabilirsiniz.</a:t>
            </a:r>
            <a:endParaRPr sz="3298" dirty="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Google Shape;495;p78" descr="http://tusaludsac.com/websalud/images/clientes/sodexo.jpg">
            <a:extLst>
              <a:ext uri="{FF2B5EF4-FFF2-40B4-BE49-F238E27FC236}">
                <a16:creationId xmlns:a16="http://schemas.microsoft.com/office/drawing/2014/main" id="{AD6A2F44-A097-4AE9-9E46-53209F06D15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5819" y="4187074"/>
            <a:ext cx="1937196" cy="209747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496;p78">
            <a:extLst>
              <a:ext uri="{FF2B5EF4-FFF2-40B4-BE49-F238E27FC236}">
                <a16:creationId xmlns:a16="http://schemas.microsoft.com/office/drawing/2014/main" id="{37BFEDF5-DAD3-49F1-9330-EE2340821C6B}"/>
              </a:ext>
            </a:extLst>
          </p:cNvPr>
          <p:cNvSpPr/>
          <p:nvPr/>
        </p:nvSpPr>
        <p:spPr>
          <a:xfrm rot="10800000" flipH="1">
            <a:off x="5556250" y="5203116"/>
            <a:ext cx="2734633" cy="147680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59855" y="32566"/>
                </a:moveTo>
                <a:cubicBezTo>
                  <a:pt x="84083" y="32566"/>
                  <a:pt x="103750" y="72000"/>
                  <a:pt x="103750" y="119994"/>
                </a:cubicBezTo>
                <a:cubicBezTo>
                  <a:pt x="119994" y="119994"/>
                  <a:pt x="119994" y="119994"/>
                  <a:pt x="119994" y="119994"/>
                </a:cubicBezTo>
                <a:cubicBezTo>
                  <a:pt x="119994" y="53138"/>
                  <a:pt x="93205" y="0"/>
                  <a:pt x="59855" y="0"/>
                </a:cubicBezTo>
                <a:cubicBezTo>
                  <a:pt x="26505" y="0"/>
                  <a:pt x="0" y="53138"/>
                  <a:pt x="0" y="119994"/>
                </a:cubicBezTo>
                <a:cubicBezTo>
                  <a:pt x="16244" y="119994"/>
                  <a:pt x="16244" y="119994"/>
                  <a:pt x="16244" y="119994"/>
                </a:cubicBezTo>
                <a:cubicBezTo>
                  <a:pt x="16244" y="72000"/>
                  <a:pt x="35911" y="32566"/>
                  <a:pt x="59855" y="32566"/>
                </a:cubicBez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37706" tIns="37706" rIns="37706" bIns="37706" anchor="t" anchorCtr="0">
            <a:noAutofit/>
          </a:bodyPr>
          <a:lstStyle/>
          <a:p>
            <a:pPr algn="ctr"/>
            <a:endParaRPr sz="4177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" name="Google Shape;497;p78">
            <a:extLst>
              <a:ext uri="{FF2B5EF4-FFF2-40B4-BE49-F238E27FC236}">
                <a16:creationId xmlns:a16="http://schemas.microsoft.com/office/drawing/2014/main" id="{998F7973-178E-4E1B-952E-E6470197B934}"/>
              </a:ext>
            </a:extLst>
          </p:cNvPr>
          <p:cNvSpPr/>
          <p:nvPr/>
        </p:nvSpPr>
        <p:spPr>
          <a:xfrm>
            <a:off x="12666936" y="3717424"/>
            <a:ext cx="2735952" cy="147680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59855" y="32566"/>
                </a:moveTo>
                <a:cubicBezTo>
                  <a:pt x="84083" y="32566"/>
                  <a:pt x="103750" y="72000"/>
                  <a:pt x="103750" y="119994"/>
                </a:cubicBezTo>
                <a:cubicBezTo>
                  <a:pt x="119994" y="119994"/>
                  <a:pt x="119994" y="119994"/>
                  <a:pt x="119994" y="119994"/>
                </a:cubicBezTo>
                <a:cubicBezTo>
                  <a:pt x="119994" y="53138"/>
                  <a:pt x="93205" y="0"/>
                  <a:pt x="59855" y="0"/>
                </a:cubicBezTo>
                <a:cubicBezTo>
                  <a:pt x="26505" y="0"/>
                  <a:pt x="0" y="53138"/>
                  <a:pt x="0" y="119994"/>
                </a:cubicBezTo>
                <a:cubicBezTo>
                  <a:pt x="16244" y="119994"/>
                  <a:pt x="16244" y="119994"/>
                  <a:pt x="16244" y="119994"/>
                </a:cubicBezTo>
                <a:cubicBezTo>
                  <a:pt x="16244" y="72000"/>
                  <a:pt x="35911" y="32566"/>
                  <a:pt x="59855" y="32566"/>
                </a:cubicBez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37706" tIns="37706" rIns="37706" bIns="37706" anchor="t" anchorCtr="0">
            <a:noAutofit/>
          </a:bodyPr>
          <a:lstStyle/>
          <a:p>
            <a:pPr algn="ctr"/>
            <a:endParaRPr sz="4177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" name="Google Shape;498;p78">
            <a:extLst>
              <a:ext uri="{FF2B5EF4-FFF2-40B4-BE49-F238E27FC236}">
                <a16:creationId xmlns:a16="http://schemas.microsoft.com/office/drawing/2014/main" id="{5009567D-E273-4A4B-9270-DDA06271BD2C}"/>
              </a:ext>
            </a:extLst>
          </p:cNvPr>
          <p:cNvSpPr/>
          <p:nvPr/>
        </p:nvSpPr>
        <p:spPr>
          <a:xfrm rot="10800000" flipH="1">
            <a:off x="10288457" y="5211275"/>
            <a:ext cx="2735952" cy="147680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59855" y="32566"/>
                </a:moveTo>
                <a:cubicBezTo>
                  <a:pt x="84083" y="32566"/>
                  <a:pt x="103750" y="72000"/>
                  <a:pt x="103750" y="119994"/>
                </a:cubicBezTo>
                <a:cubicBezTo>
                  <a:pt x="119994" y="119994"/>
                  <a:pt x="119994" y="119994"/>
                  <a:pt x="119994" y="119994"/>
                </a:cubicBezTo>
                <a:cubicBezTo>
                  <a:pt x="119994" y="53138"/>
                  <a:pt x="93205" y="0"/>
                  <a:pt x="59855" y="0"/>
                </a:cubicBezTo>
                <a:cubicBezTo>
                  <a:pt x="26505" y="0"/>
                  <a:pt x="0" y="53138"/>
                  <a:pt x="0" y="119994"/>
                </a:cubicBezTo>
                <a:cubicBezTo>
                  <a:pt x="16244" y="119994"/>
                  <a:pt x="16244" y="119994"/>
                  <a:pt x="16244" y="119994"/>
                </a:cubicBezTo>
                <a:cubicBezTo>
                  <a:pt x="16244" y="72000"/>
                  <a:pt x="35911" y="32566"/>
                  <a:pt x="59855" y="32566"/>
                </a:cubicBez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37706" tIns="37706" rIns="37706" bIns="37706" anchor="t" anchorCtr="0">
            <a:noAutofit/>
          </a:bodyPr>
          <a:lstStyle/>
          <a:p>
            <a:pPr algn="ctr"/>
            <a:endParaRPr sz="4177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" name="Google Shape;499;p78">
            <a:extLst>
              <a:ext uri="{FF2B5EF4-FFF2-40B4-BE49-F238E27FC236}">
                <a16:creationId xmlns:a16="http://schemas.microsoft.com/office/drawing/2014/main" id="{7A441F1B-DFE3-4F8C-89C0-5FFB7AC3F201}"/>
              </a:ext>
            </a:extLst>
          </p:cNvPr>
          <p:cNvSpPr/>
          <p:nvPr/>
        </p:nvSpPr>
        <p:spPr>
          <a:xfrm>
            <a:off x="7926120" y="3745395"/>
            <a:ext cx="2735952" cy="147680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59855" y="32566"/>
                </a:moveTo>
                <a:cubicBezTo>
                  <a:pt x="84083" y="32566"/>
                  <a:pt x="103750" y="72000"/>
                  <a:pt x="103750" y="119994"/>
                </a:cubicBezTo>
                <a:cubicBezTo>
                  <a:pt x="119994" y="119994"/>
                  <a:pt x="119994" y="119994"/>
                  <a:pt x="119994" y="119994"/>
                </a:cubicBezTo>
                <a:cubicBezTo>
                  <a:pt x="119994" y="53138"/>
                  <a:pt x="93205" y="0"/>
                  <a:pt x="59855" y="0"/>
                </a:cubicBezTo>
                <a:cubicBezTo>
                  <a:pt x="26505" y="0"/>
                  <a:pt x="0" y="53138"/>
                  <a:pt x="0" y="119994"/>
                </a:cubicBezTo>
                <a:cubicBezTo>
                  <a:pt x="16244" y="119994"/>
                  <a:pt x="16244" y="119994"/>
                  <a:pt x="16244" y="119994"/>
                </a:cubicBezTo>
                <a:cubicBezTo>
                  <a:pt x="16244" y="72000"/>
                  <a:pt x="35911" y="32566"/>
                  <a:pt x="59855" y="32566"/>
                </a:cubicBez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37706" tIns="37706" rIns="37706" bIns="37706" anchor="t" anchorCtr="0">
            <a:noAutofit/>
          </a:bodyPr>
          <a:lstStyle/>
          <a:p>
            <a:pPr algn="ctr"/>
            <a:endParaRPr sz="4177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" name="Google Shape;500;p78">
            <a:extLst>
              <a:ext uri="{FF2B5EF4-FFF2-40B4-BE49-F238E27FC236}">
                <a16:creationId xmlns:a16="http://schemas.microsoft.com/office/drawing/2014/main" id="{2FB5D6E0-08DA-47F3-89F2-D04241EA2BF7}"/>
              </a:ext>
            </a:extLst>
          </p:cNvPr>
          <p:cNvSpPr/>
          <p:nvPr/>
        </p:nvSpPr>
        <p:spPr>
          <a:xfrm>
            <a:off x="8392098" y="4807706"/>
            <a:ext cx="1754492" cy="7769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75357" tIns="75357" rIns="75357" bIns="75357" anchor="ctr" anchorCtr="0">
            <a:noAutofit/>
          </a:bodyPr>
          <a:lstStyle/>
          <a:p>
            <a:endParaRPr sz="3957"/>
          </a:p>
        </p:txBody>
      </p:sp>
      <p:grpSp>
        <p:nvGrpSpPr>
          <p:cNvPr id="21" name="Google Shape;501;p78">
            <a:extLst>
              <a:ext uri="{FF2B5EF4-FFF2-40B4-BE49-F238E27FC236}">
                <a16:creationId xmlns:a16="http://schemas.microsoft.com/office/drawing/2014/main" id="{82CB7E24-1A49-4D3E-9527-125E2DFD1746}"/>
              </a:ext>
            </a:extLst>
          </p:cNvPr>
          <p:cNvGrpSpPr/>
          <p:nvPr/>
        </p:nvGrpSpPr>
        <p:grpSpPr>
          <a:xfrm>
            <a:off x="6775163" y="6875895"/>
            <a:ext cx="7481115" cy="2975954"/>
            <a:chOff x="6980506" y="0"/>
            <a:chExt cx="11036830" cy="4052578"/>
          </a:xfrm>
        </p:grpSpPr>
        <p:sp>
          <p:nvSpPr>
            <p:cNvPr id="22" name="Google Shape;502;p78">
              <a:extLst>
                <a:ext uri="{FF2B5EF4-FFF2-40B4-BE49-F238E27FC236}">
                  <a16:creationId xmlns:a16="http://schemas.microsoft.com/office/drawing/2014/main" id="{4D5C830A-FC34-4CF7-8611-FF3F5E736F60}"/>
                </a:ext>
              </a:extLst>
            </p:cNvPr>
            <p:cNvSpPr/>
            <p:nvPr/>
          </p:nvSpPr>
          <p:spPr>
            <a:xfrm>
              <a:off x="10489015" y="0"/>
              <a:ext cx="4035600" cy="2011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9855" y="32566"/>
                  </a:moveTo>
                  <a:cubicBezTo>
                    <a:pt x="84083" y="32566"/>
                    <a:pt x="103750" y="72000"/>
                    <a:pt x="103750" y="119994"/>
                  </a:cubicBezTo>
                  <a:cubicBezTo>
                    <a:pt x="119994" y="119994"/>
                    <a:pt x="119994" y="119994"/>
                    <a:pt x="119994" y="119994"/>
                  </a:cubicBezTo>
                  <a:cubicBezTo>
                    <a:pt x="119994" y="53138"/>
                    <a:pt x="93205" y="0"/>
                    <a:pt x="59855" y="0"/>
                  </a:cubicBezTo>
                  <a:cubicBezTo>
                    <a:pt x="26505" y="0"/>
                    <a:pt x="0" y="53138"/>
                    <a:pt x="0" y="119994"/>
                  </a:cubicBezTo>
                  <a:cubicBezTo>
                    <a:pt x="16244" y="119994"/>
                    <a:pt x="16244" y="119994"/>
                    <a:pt x="16244" y="119994"/>
                  </a:cubicBezTo>
                  <a:cubicBezTo>
                    <a:pt x="16244" y="72000"/>
                    <a:pt x="35911" y="32566"/>
                    <a:pt x="59855" y="32566"/>
                  </a:cubicBezTo>
                  <a:close/>
                </a:path>
              </a:pathLst>
            </a:custGeom>
            <a:solidFill>
              <a:srgbClr val="00B49D"/>
            </a:solidFill>
            <a:ln>
              <a:noFill/>
            </a:ln>
          </p:spPr>
          <p:txBody>
            <a:bodyPr spcFirstLastPara="1" wrap="square" lIns="37706" tIns="37706" rIns="37706" bIns="37706" anchor="t" anchorCtr="0">
              <a:noAutofit/>
            </a:bodyPr>
            <a:lstStyle/>
            <a:p>
              <a:pPr algn="ctr"/>
              <a:endParaRPr sz="4177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3" name="Google Shape;503;p78">
              <a:extLst>
                <a:ext uri="{FF2B5EF4-FFF2-40B4-BE49-F238E27FC236}">
                  <a16:creationId xmlns:a16="http://schemas.microsoft.com/office/drawing/2014/main" id="{5DEA1090-0C98-45FA-B4E6-D77E5DFFC92D}"/>
                </a:ext>
              </a:extLst>
            </p:cNvPr>
            <p:cNvSpPr/>
            <p:nvPr/>
          </p:nvSpPr>
          <p:spPr>
            <a:xfrm rot="10800000" flipH="1">
              <a:off x="13983236" y="2041378"/>
              <a:ext cx="4034100" cy="2011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9855" y="32566"/>
                  </a:moveTo>
                  <a:cubicBezTo>
                    <a:pt x="84083" y="32566"/>
                    <a:pt x="103750" y="72000"/>
                    <a:pt x="103750" y="119994"/>
                  </a:cubicBezTo>
                  <a:cubicBezTo>
                    <a:pt x="119994" y="119994"/>
                    <a:pt x="119994" y="119994"/>
                    <a:pt x="119994" y="119994"/>
                  </a:cubicBezTo>
                  <a:cubicBezTo>
                    <a:pt x="119994" y="53138"/>
                    <a:pt x="93205" y="0"/>
                    <a:pt x="59855" y="0"/>
                  </a:cubicBezTo>
                  <a:cubicBezTo>
                    <a:pt x="26505" y="0"/>
                    <a:pt x="0" y="53138"/>
                    <a:pt x="0" y="119994"/>
                  </a:cubicBezTo>
                  <a:cubicBezTo>
                    <a:pt x="16244" y="119994"/>
                    <a:pt x="16244" y="119994"/>
                    <a:pt x="16244" y="119994"/>
                  </a:cubicBezTo>
                  <a:cubicBezTo>
                    <a:pt x="16244" y="72000"/>
                    <a:pt x="35911" y="32566"/>
                    <a:pt x="59855" y="32566"/>
                  </a:cubicBezTo>
                  <a:close/>
                </a:path>
              </a:pathLst>
            </a:custGeom>
            <a:solidFill>
              <a:srgbClr val="00B49D"/>
            </a:solidFill>
            <a:ln>
              <a:noFill/>
            </a:ln>
          </p:spPr>
          <p:txBody>
            <a:bodyPr spcFirstLastPara="1" wrap="square" lIns="37706" tIns="37706" rIns="37706" bIns="37706" anchor="t" anchorCtr="0">
              <a:noAutofit/>
            </a:bodyPr>
            <a:lstStyle/>
            <a:p>
              <a:pPr algn="ctr"/>
              <a:endParaRPr sz="4177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4" name="Google Shape;504;p78">
              <a:extLst>
                <a:ext uri="{FF2B5EF4-FFF2-40B4-BE49-F238E27FC236}">
                  <a16:creationId xmlns:a16="http://schemas.microsoft.com/office/drawing/2014/main" id="{CA5728B3-C07C-4A8F-B272-70EEF677AE25}"/>
                </a:ext>
              </a:extLst>
            </p:cNvPr>
            <p:cNvSpPr/>
            <p:nvPr/>
          </p:nvSpPr>
          <p:spPr>
            <a:xfrm rot="10800000" flipH="1">
              <a:off x="6980506" y="2035029"/>
              <a:ext cx="4035600" cy="2011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9855" y="32566"/>
                  </a:moveTo>
                  <a:cubicBezTo>
                    <a:pt x="84083" y="32566"/>
                    <a:pt x="103750" y="72000"/>
                    <a:pt x="103750" y="119994"/>
                  </a:cubicBezTo>
                  <a:cubicBezTo>
                    <a:pt x="119994" y="119994"/>
                    <a:pt x="119994" y="119994"/>
                    <a:pt x="119994" y="119994"/>
                  </a:cubicBezTo>
                  <a:cubicBezTo>
                    <a:pt x="119994" y="53138"/>
                    <a:pt x="93205" y="0"/>
                    <a:pt x="59855" y="0"/>
                  </a:cubicBezTo>
                  <a:cubicBezTo>
                    <a:pt x="26505" y="0"/>
                    <a:pt x="0" y="53138"/>
                    <a:pt x="0" y="119994"/>
                  </a:cubicBezTo>
                  <a:cubicBezTo>
                    <a:pt x="16244" y="119994"/>
                    <a:pt x="16244" y="119994"/>
                    <a:pt x="16244" y="119994"/>
                  </a:cubicBezTo>
                  <a:cubicBezTo>
                    <a:pt x="16244" y="72000"/>
                    <a:pt x="35911" y="32566"/>
                    <a:pt x="59855" y="32566"/>
                  </a:cubicBezTo>
                  <a:close/>
                </a:path>
              </a:pathLst>
            </a:custGeom>
            <a:solidFill>
              <a:srgbClr val="00B49D"/>
            </a:solidFill>
            <a:ln>
              <a:noFill/>
            </a:ln>
          </p:spPr>
          <p:txBody>
            <a:bodyPr spcFirstLastPara="1" wrap="square" lIns="37706" tIns="37706" rIns="37706" bIns="37706" anchor="t" anchorCtr="0">
              <a:noAutofit/>
            </a:bodyPr>
            <a:lstStyle/>
            <a:p>
              <a:pPr algn="ctr"/>
              <a:endParaRPr sz="4177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25" name="Google Shape;505;p78">
            <a:extLst>
              <a:ext uri="{FF2B5EF4-FFF2-40B4-BE49-F238E27FC236}">
                <a16:creationId xmlns:a16="http://schemas.microsoft.com/office/drawing/2014/main" id="{95A1FEC5-04DD-41CF-B1CA-A4AD8FF7E236}"/>
              </a:ext>
            </a:extLst>
          </p:cNvPr>
          <p:cNvGrpSpPr/>
          <p:nvPr/>
        </p:nvGrpSpPr>
        <p:grpSpPr>
          <a:xfrm>
            <a:off x="6780577" y="6920178"/>
            <a:ext cx="7472543" cy="2943984"/>
            <a:chOff x="6988497" y="12701"/>
            <a:chExt cx="11024184" cy="4010243"/>
          </a:xfrm>
        </p:grpSpPr>
        <p:sp>
          <p:nvSpPr>
            <p:cNvPr id="26" name="Google Shape;506;p78">
              <a:extLst>
                <a:ext uri="{FF2B5EF4-FFF2-40B4-BE49-F238E27FC236}">
                  <a16:creationId xmlns:a16="http://schemas.microsoft.com/office/drawing/2014/main" id="{4EA9D621-38DE-4EB3-8C9A-FD2B36D5079B}"/>
                </a:ext>
              </a:extLst>
            </p:cNvPr>
            <p:cNvSpPr/>
            <p:nvPr/>
          </p:nvSpPr>
          <p:spPr>
            <a:xfrm>
              <a:off x="6988497" y="12701"/>
              <a:ext cx="4034100" cy="2011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9855" y="32566"/>
                  </a:moveTo>
                  <a:cubicBezTo>
                    <a:pt x="84083" y="32566"/>
                    <a:pt x="103750" y="72000"/>
                    <a:pt x="103750" y="119994"/>
                  </a:cubicBezTo>
                  <a:cubicBezTo>
                    <a:pt x="119994" y="119994"/>
                    <a:pt x="119994" y="119994"/>
                    <a:pt x="119994" y="119994"/>
                  </a:cubicBezTo>
                  <a:cubicBezTo>
                    <a:pt x="119994" y="53138"/>
                    <a:pt x="93205" y="0"/>
                    <a:pt x="59855" y="0"/>
                  </a:cubicBezTo>
                  <a:cubicBezTo>
                    <a:pt x="26505" y="0"/>
                    <a:pt x="0" y="53138"/>
                    <a:pt x="0" y="119994"/>
                  </a:cubicBezTo>
                  <a:cubicBezTo>
                    <a:pt x="16244" y="119994"/>
                    <a:pt x="16244" y="119994"/>
                    <a:pt x="16244" y="119994"/>
                  </a:cubicBezTo>
                  <a:cubicBezTo>
                    <a:pt x="16244" y="72000"/>
                    <a:pt x="35911" y="32566"/>
                    <a:pt x="59855" y="32566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37706" tIns="37706" rIns="37706" bIns="37706" anchor="t" anchorCtr="0">
              <a:noAutofit/>
            </a:bodyPr>
            <a:lstStyle/>
            <a:p>
              <a:pPr algn="ctr"/>
              <a:endParaRPr sz="4177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7" name="Google Shape;507;p78">
              <a:extLst>
                <a:ext uri="{FF2B5EF4-FFF2-40B4-BE49-F238E27FC236}">
                  <a16:creationId xmlns:a16="http://schemas.microsoft.com/office/drawing/2014/main" id="{801509C4-52B0-497E-BCF0-7A7C9DD39D23}"/>
                </a:ext>
              </a:extLst>
            </p:cNvPr>
            <p:cNvSpPr/>
            <p:nvPr/>
          </p:nvSpPr>
          <p:spPr>
            <a:xfrm>
              <a:off x="13978581" y="12701"/>
              <a:ext cx="4034100" cy="2011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9855" y="32566"/>
                  </a:moveTo>
                  <a:cubicBezTo>
                    <a:pt x="84083" y="32566"/>
                    <a:pt x="103750" y="72000"/>
                    <a:pt x="103750" y="119994"/>
                  </a:cubicBezTo>
                  <a:cubicBezTo>
                    <a:pt x="119994" y="119994"/>
                    <a:pt x="119994" y="119994"/>
                    <a:pt x="119994" y="119994"/>
                  </a:cubicBezTo>
                  <a:cubicBezTo>
                    <a:pt x="119994" y="53138"/>
                    <a:pt x="93205" y="0"/>
                    <a:pt x="59855" y="0"/>
                  </a:cubicBezTo>
                  <a:cubicBezTo>
                    <a:pt x="26505" y="0"/>
                    <a:pt x="0" y="53138"/>
                    <a:pt x="0" y="119994"/>
                  </a:cubicBezTo>
                  <a:cubicBezTo>
                    <a:pt x="16244" y="119994"/>
                    <a:pt x="16244" y="119994"/>
                    <a:pt x="16244" y="119994"/>
                  </a:cubicBezTo>
                  <a:cubicBezTo>
                    <a:pt x="16244" y="72000"/>
                    <a:pt x="35911" y="32566"/>
                    <a:pt x="59855" y="32566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37706" tIns="37706" rIns="37706" bIns="37706" anchor="t" anchorCtr="0">
              <a:noAutofit/>
            </a:bodyPr>
            <a:lstStyle/>
            <a:p>
              <a:pPr algn="ctr"/>
              <a:endParaRPr sz="4177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8" name="Google Shape;508;p78">
              <a:extLst>
                <a:ext uri="{FF2B5EF4-FFF2-40B4-BE49-F238E27FC236}">
                  <a16:creationId xmlns:a16="http://schemas.microsoft.com/office/drawing/2014/main" id="{3CFCB792-995F-4D15-80D4-2BE390ED25E2}"/>
                </a:ext>
              </a:extLst>
            </p:cNvPr>
            <p:cNvSpPr/>
            <p:nvPr/>
          </p:nvSpPr>
          <p:spPr>
            <a:xfrm rot="10800000" flipH="1">
              <a:off x="10476396" y="2011444"/>
              <a:ext cx="4035600" cy="2011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9855" y="32566"/>
                  </a:moveTo>
                  <a:cubicBezTo>
                    <a:pt x="84083" y="32566"/>
                    <a:pt x="103750" y="72000"/>
                    <a:pt x="103750" y="119994"/>
                  </a:cubicBezTo>
                  <a:cubicBezTo>
                    <a:pt x="119994" y="119994"/>
                    <a:pt x="119994" y="119994"/>
                    <a:pt x="119994" y="119994"/>
                  </a:cubicBezTo>
                  <a:cubicBezTo>
                    <a:pt x="119994" y="53138"/>
                    <a:pt x="93205" y="0"/>
                    <a:pt x="59855" y="0"/>
                  </a:cubicBezTo>
                  <a:cubicBezTo>
                    <a:pt x="26505" y="0"/>
                    <a:pt x="0" y="53138"/>
                    <a:pt x="0" y="119994"/>
                  </a:cubicBezTo>
                  <a:cubicBezTo>
                    <a:pt x="16244" y="119994"/>
                    <a:pt x="16244" y="119994"/>
                    <a:pt x="16244" y="119994"/>
                  </a:cubicBezTo>
                  <a:cubicBezTo>
                    <a:pt x="16244" y="72000"/>
                    <a:pt x="35911" y="32566"/>
                    <a:pt x="59855" y="32566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37706" tIns="37706" rIns="37706" bIns="37706" anchor="t" anchorCtr="0">
              <a:noAutofit/>
            </a:bodyPr>
            <a:lstStyle/>
            <a:p>
              <a:pPr algn="ctr"/>
              <a:endParaRPr sz="4177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29" name="Google Shape;509;p78">
            <a:extLst>
              <a:ext uri="{FF2B5EF4-FFF2-40B4-BE49-F238E27FC236}">
                <a16:creationId xmlns:a16="http://schemas.microsoft.com/office/drawing/2014/main" id="{E4954041-72C7-4105-AB75-F109770A9BA3}"/>
              </a:ext>
            </a:extLst>
          </p:cNvPr>
          <p:cNvGrpSpPr/>
          <p:nvPr/>
        </p:nvGrpSpPr>
        <p:grpSpPr>
          <a:xfrm>
            <a:off x="5556250" y="3752387"/>
            <a:ext cx="9836692" cy="2953309"/>
            <a:chOff x="0" y="0"/>
            <a:chExt cx="14511996" cy="4022944"/>
          </a:xfrm>
        </p:grpSpPr>
        <p:sp>
          <p:nvSpPr>
            <p:cNvPr id="30" name="Google Shape;510;p78">
              <a:extLst>
                <a:ext uri="{FF2B5EF4-FFF2-40B4-BE49-F238E27FC236}">
                  <a16:creationId xmlns:a16="http://schemas.microsoft.com/office/drawing/2014/main" id="{7A3AE253-0063-46CF-8DEE-81A1D08E8C2D}"/>
                </a:ext>
              </a:extLst>
            </p:cNvPr>
            <p:cNvSpPr/>
            <p:nvPr/>
          </p:nvSpPr>
          <p:spPr>
            <a:xfrm>
              <a:off x="0" y="0"/>
              <a:ext cx="4034100" cy="2011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9855" y="32566"/>
                  </a:moveTo>
                  <a:cubicBezTo>
                    <a:pt x="84083" y="32566"/>
                    <a:pt x="103750" y="72000"/>
                    <a:pt x="103750" y="119994"/>
                  </a:cubicBezTo>
                  <a:cubicBezTo>
                    <a:pt x="119994" y="119994"/>
                    <a:pt x="119994" y="119994"/>
                    <a:pt x="119994" y="119994"/>
                  </a:cubicBezTo>
                  <a:cubicBezTo>
                    <a:pt x="119994" y="53138"/>
                    <a:pt x="93205" y="0"/>
                    <a:pt x="59855" y="0"/>
                  </a:cubicBezTo>
                  <a:cubicBezTo>
                    <a:pt x="26505" y="0"/>
                    <a:pt x="0" y="53138"/>
                    <a:pt x="0" y="119994"/>
                  </a:cubicBezTo>
                  <a:cubicBezTo>
                    <a:pt x="16244" y="119994"/>
                    <a:pt x="16244" y="119994"/>
                    <a:pt x="16244" y="119994"/>
                  </a:cubicBezTo>
                  <a:cubicBezTo>
                    <a:pt x="16244" y="72000"/>
                    <a:pt x="35911" y="32566"/>
                    <a:pt x="59855" y="32566"/>
                  </a:cubicBezTo>
                  <a:close/>
                </a:path>
              </a:pathLst>
            </a:custGeom>
            <a:solidFill>
              <a:srgbClr val="00B49D"/>
            </a:solidFill>
            <a:ln>
              <a:noFill/>
            </a:ln>
          </p:spPr>
          <p:txBody>
            <a:bodyPr spcFirstLastPara="1" wrap="square" lIns="37706" tIns="37706" rIns="37706" bIns="37706" anchor="t" anchorCtr="0">
              <a:noAutofit/>
            </a:bodyPr>
            <a:lstStyle/>
            <a:p>
              <a:pPr algn="ctr"/>
              <a:endParaRPr sz="4177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1" name="Google Shape;511;p78">
              <a:extLst>
                <a:ext uri="{FF2B5EF4-FFF2-40B4-BE49-F238E27FC236}">
                  <a16:creationId xmlns:a16="http://schemas.microsoft.com/office/drawing/2014/main" id="{959B8CBB-D2BB-49A7-9FCD-9543BA1F805B}"/>
                </a:ext>
              </a:extLst>
            </p:cNvPr>
            <p:cNvSpPr/>
            <p:nvPr/>
          </p:nvSpPr>
          <p:spPr>
            <a:xfrm rot="10800000" flipH="1">
              <a:off x="3506528" y="2011444"/>
              <a:ext cx="4035600" cy="2011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9855" y="32566"/>
                  </a:moveTo>
                  <a:cubicBezTo>
                    <a:pt x="84083" y="32566"/>
                    <a:pt x="103750" y="72000"/>
                    <a:pt x="103750" y="119994"/>
                  </a:cubicBezTo>
                  <a:cubicBezTo>
                    <a:pt x="119994" y="119994"/>
                    <a:pt x="119994" y="119994"/>
                    <a:pt x="119994" y="119994"/>
                  </a:cubicBezTo>
                  <a:cubicBezTo>
                    <a:pt x="119994" y="53138"/>
                    <a:pt x="93205" y="0"/>
                    <a:pt x="59855" y="0"/>
                  </a:cubicBezTo>
                  <a:cubicBezTo>
                    <a:pt x="26505" y="0"/>
                    <a:pt x="0" y="53138"/>
                    <a:pt x="0" y="119994"/>
                  </a:cubicBezTo>
                  <a:cubicBezTo>
                    <a:pt x="16244" y="119994"/>
                    <a:pt x="16244" y="119994"/>
                    <a:pt x="16244" y="119994"/>
                  </a:cubicBezTo>
                  <a:cubicBezTo>
                    <a:pt x="16244" y="72000"/>
                    <a:pt x="35911" y="32566"/>
                    <a:pt x="59855" y="32566"/>
                  </a:cubicBezTo>
                  <a:close/>
                </a:path>
              </a:pathLst>
            </a:custGeom>
            <a:solidFill>
              <a:srgbClr val="00B49D"/>
            </a:solidFill>
            <a:ln>
              <a:noFill/>
            </a:ln>
          </p:spPr>
          <p:txBody>
            <a:bodyPr spcFirstLastPara="1" wrap="square" lIns="37706" tIns="37706" rIns="37706" bIns="37706" anchor="t" anchorCtr="0">
              <a:noAutofit/>
            </a:bodyPr>
            <a:lstStyle/>
            <a:p>
              <a:pPr algn="ctr"/>
              <a:endParaRPr sz="4177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2" name="Google Shape;512;p78">
              <a:extLst>
                <a:ext uri="{FF2B5EF4-FFF2-40B4-BE49-F238E27FC236}">
                  <a16:creationId xmlns:a16="http://schemas.microsoft.com/office/drawing/2014/main" id="{58E458EC-152C-400F-A5D2-15242B6A7288}"/>
                </a:ext>
              </a:extLst>
            </p:cNvPr>
            <p:cNvSpPr/>
            <p:nvPr/>
          </p:nvSpPr>
          <p:spPr>
            <a:xfrm>
              <a:off x="6988497" y="12701"/>
              <a:ext cx="4034100" cy="2011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9855" y="32566"/>
                  </a:moveTo>
                  <a:cubicBezTo>
                    <a:pt x="84083" y="32566"/>
                    <a:pt x="103750" y="72000"/>
                    <a:pt x="103750" y="119994"/>
                  </a:cubicBezTo>
                  <a:cubicBezTo>
                    <a:pt x="119994" y="119994"/>
                    <a:pt x="119994" y="119994"/>
                    <a:pt x="119994" y="119994"/>
                  </a:cubicBezTo>
                  <a:cubicBezTo>
                    <a:pt x="119994" y="53138"/>
                    <a:pt x="93205" y="0"/>
                    <a:pt x="59855" y="0"/>
                  </a:cubicBezTo>
                  <a:cubicBezTo>
                    <a:pt x="26505" y="0"/>
                    <a:pt x="0" y="53138"/>
                    <a:pt x="0" y="119994"/>
                  </a:cubicBezTo>
                  <a:cubicBezTo>
                    <a:pt x="16244" y="119994"/>
                    <a:pt x="16244" y="119994"/>
                    <a:pt x="16244" y="119994"/>
                  </a:cubicBezTo>
                  <a:cubicBezTo>
                    <a:pt x="16244" y="72000"/>
                    <a:pt x="35911" y="32566"/>
                    <a:pt x="59855" y="32566"/>
                  </a:cubicBezTo>
                  <a:close/>
                </a:path>
              </a:pathLst>
            </a:custGeom>
            <a:solidFill>
              <a:srgbClr val="00B49D"/>
            </a:solidFill>
            <a:ln>
              <a:noFill/>
            </a:ln>
          </p:spPr>
          <p:txBody>
            <a:bodyPr spcFirstLastPara="1" wrap="square" lIns="37706" tIns="37706" rIns="37706" bIns="37706" anchor="t" anchorCtr="0">
              <a:noAutofit/>
            </a:bodyPr>
            <a:lstStyle/>
            <a:p>
              <a:pPr algn="ctr"/>
              <a:endParaRPr sz="4177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3" name="Google Shape;513;p78">
              <a:extLst>
                <a:ext uri="{FF2B5EF4-FFF2-40B4-BE49-F238E27FC236}">
                  <a16:creationId xmlns:a16="http://schemas.microsoft.com/office/drawing/2014/main" id="{08E6A81B-6BB9-4361-87DD-BC7AF80F2EF7}"/>
                </a:ext>
              </a:extLst>
            </p:cNvPr>
            <p:cNvSpPr/>
            <p:nvPr/>
          </p:nvSpPr>
          <p:spPr>
            <a:xfrm rot="10800000" flipH="1">
              <a:off x="10476396" y="2011444"/>
              <a:ext cx="4035600" cy="2011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9855" y="32566"/>
                  </a:moveTo>
                  <a:cubicBezTo>
                    <a:pt x="84083" y="32566"/>
                    <a:pt x="103750" y="72000"/>
                    <a:pt x="103750" y="119994"/>
                  </a:cubicBezTo>
                  <a:cubicBezTo>
                    <a:pt x="119994" y="119994"/>
                    <a:pt x="119994" y="119994"/>
                    <a:pt x="119994" y="119994"/>
                  </a:cubicBezTo>
                  <a:cubicBezTo>
                    <a:pt x="119994" y="53138"/>
                    <a:pt x="93205" y="0"/>
                    <a:pt x="59855" y="0"/>
                  </a:cubicBezTo>
                  <a:cubicBezTo>
                    <a:pt x="26505" y="0"/>
                    <a:pt x="0" y="53138"/>
                    <a:pt x="0" y="119994"/>
                  </a:cubicBezTo>
                  <a:cubicBezTo>
                    <a:pt x="16244" y="119994"/>
                    <a:pt x="16244" y="119994"/>
                    <a:pt x="16244" y="119994"/>
                  </a:cubicBezTo>
                  <a:cubicBezTo>
                    <a:pt x="16244" y="72000"/>
                    <a:pt x="35911" y="32566"/>
                    <a:pt x="59855" y="32566"/>
                  </a:cubicBezTo>
                  <a:close/>
                </a:path>
              </a:pathLst>
            </a:custGeom>
            <a:solidFill>
              <a:srgbClr val="00B49D"/>
            </a:solidFill>
            <a:ln>
              <a:noFill/>
            </a:ln>
          </p:spPr>
          <p:txBody>
            <a:bodyPr spcFirstLastPara="1" wrap="square" lIns="37706" tIns="37706" rIns="37706" bIns="37706" anchor="t" anchorCtr="0">
              <a:noAutofit/>
            </a:bodyPr>
            <a:lstStyle/>
            <a:p>
              <a:pPr algn="ctr"/>
              <a:endParaRPr sz="4177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pic>
        <p:nvPicPr>
          <p:cNvPr id="34" name="Google Shape;514;p78">
            <a:extLst>
              <a:ext uri="{FF2B5EF4-FFF2-40B4-BE49-F238E27FC236}">
                <a16:creationId xmlns:a16="http://schemas.microsoft.com/office/drawing/2014/main" id="{740333D7-0DA3-4F51-84F6-FE319A72D0B2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32914" y="4654368"/>
            <a:ext cx="1581459" cy="1082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515;p78">
            <a:extLst>
              <a:ext uri="{FF2B5EF4-FFF2-40B4-BE49-F238E27FC236}">
                <a16:creationId xmlns:a16="http://schemas.microsoft.com/office/drawing/2014/main" id="{AC56B81A-6793-4321-BE03-CAAA8E66FBFD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00032" y="4723537"/>
            <a:ext cx="1379426" cy="944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516;p78">
            <a:extLst>
              <a:ext uri="{FF2B5EF4-FFF2-40B4-BE49-F238E27FC236}">
                <a16:creationId xmlns:a16="http://schemas.microsoft.com/office/drawing/2014/main" id="{83F54E5D-D067-4EF9-B719-B8F018E5AB8F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876006" y="4654387"/>
            <a:ext cx="1581446" cy="1082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517;p78">
            <a:extLst>
              <a:ext uri="{FF2B5EF4-FFF2-40B4-BE49-F238E27FC236}">
                <a16:creationId xmlns:a16="http://schemas.microsoft.com/office/drawing/2014/main" id="{9866C4F7-308C-4A91-8279-999A658D1D77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217753" y="4687488"/>
            <a:ext cx="1581446" cy="1082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518;p78">
            <a:extLst>
              <a:ext uri="{FF2B5EF4-FFF2-40B4-BE49-F238E27FC236}">
                <a16:creationId xmlns:a16="http://schemas.microsoft.com/office/drawing/2014/main" id="{5241CE40-91D7-4330-97F2-1BF2691AF712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315028" y="7850625"/>
            <a:ext cx="1581446" cy="1082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519;p78">
            <a:extLst>
              <a:ext uri="{FF2B5EF4-FFF2-40B4-BE49-F238E27FC236}">
                <a16:creationId xmlns:a16="http://schemas.microsoft.com/office/drawing/2014/main" id="{8FDF781A-B34A-4850-9B45-68D1DEA49B00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9727203" y="7822177"/>
            <a:ext cx="1581446" cy="1082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520;p78">
            <a:extLst>
              <a:ext uri="{FF2B5EF4-FFF2-40B4-BE49-F238E27FC236}">
                <a16:creationId xmlns:a16="http://schemas.microsoft.com/office/drawing/2014/main" id="{8BF02340-6D1F-4130-B594-799A4944D55A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2087731" y="7906568"/>
            <a:ext cx="1581446" cy="10827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35731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3942</TotalTime>
  <Words>430</Words>
  <Application>Microsoft Office PowerPoint</Application>
  <PresentationFormat>Özel</PresentationFormat>
  <Paragraphs>119</Paragraphs>
  <Slides>14</Slides>
  <Notes>11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21" baseType="lpstr">
      <vt:lpstr>Arial</vt:lpstr>
      <vt:lpstr>Calibri</vt:lpstr>
      <vt:lpstr>Helvetica Neue</vt:lpstr>
      <vt:lpstr>Montserrat</vt:lpstr>
      <vt:lpstr>Montserrat Thin</vt:lpstr>
      <vt:lpstr>Roboto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Burhan</dc:creator>
  <cp:lastModifiedBy>UMUT GÖKBULUT</cp:lastModifiedBy>
  <cp:revision>251</cp:revision>
  <dcterms:created xsi:type="dcterms:W3CDTF">2018-11-26T10:55:13Z</dcterms:created>
  <dcterms:modified xsi:type="dcterms:W3CDTF">2020-08-11T09:39:03Z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2018-09-04T00:00:00Z</vt:filetime>
  </property>
  <property fmtid="{D5CDD505-2E9C-101B-9397-08002B2CF9AE}" pid="3" name="LastSaved">
    <vt:filetime>2018-11-26T00:00:00Z</vt:filetime>
  </property>
</Properties>
</file>